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handoutMasterIdLst>
    <p:handoutMasterId r:id="rId42"/>
  </p:handoutMasterIdLst>
  <p:sldIdLst>
    <p:sldId id="501" r:id="rId2"/>
    <p:sldId id="507" r:id="rId3"/>
    <p:sldId id="508" r:id="rId4"/>
    <p:sldId id="509" r:id="rId5"/>
    <p:sldId id="510" r:id="rId6"/>
    <p:sldId id="511" r:id="rId7"/>
    <p:sldId id="512" r:id="rId8"/>
    <p:sldId id="513" r:id="rId9"/>
    <p:sldId id="514" r:id="rId10"/>
    <p:sldId id="517" r:id="rId11"/>
    <p:sldId id="518" r:id="rId12"/>
    <p:sldId id="548" r:id="rId13"/>
    <p:sldId id="522" r:id="rId14"/>
    <p:sldId id="525" r:id="rId15"/>
    <p:sldId id="526" r:id="rId16"/>
    <p:sldId id="527" r:id="rId17"/>
    <p:sldId id="529" r:id="rId18"/>
    <p:sldId id="528" r:id="rId19"/>
    <p:sldId id="530" r:id="rId20"/>
    <p:sldId id="531" r:id="rId21"/>
    <p:sldId id="532" r:id="rId22"/>
    <p:sldId id="533" r:id="rId23"/>
    <p:sldId id="534" r:id="rId24"/>
    <p:sldId id="535" r:id="rId25"/>
    <p:sldId id="536" r:id="rId26"/>
    <p:sldId id="546" r:id="rId27"/>
    <p:sldId id="537" r:id="rId28"/>
    <p:sldId id="540" r:id="rId29"/>
    <p:sldId id="541" r:id="rId30"/>
    <p:sldId id="543" r:id="rId31"/>
    <p:sldId id="551" r:id="rId32"/>
    <p:sldId id="553" r:id="rId33"/>
    <p:sldId id="552" r:id="rId34"/>
    <p:sldId id="545" r:id="rId35"/>
    <p:sldId id="554" r:id="rId36"/>
    <p:sldId id="549" r:id="rId37"/>
    <p:sldId id="550" r:id="rId38"/>
    <p:sldId id="556" r:id="rId39"/>
    <p:sldId id="557" r:id="rId40"/>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les Presentation" id="{5BFE051A-1E6A-4958-8394-822890FFAB02}">
          <p14:sldIdLst>
            <p14:sldId id="501"/>
            <p14:sldId id="507"/>
            <p14:sldId id="508"/>
            <p14:sldId id="509"/>
            <p14:sldId id="510"/>
            <p14:sldId id="511"/>
            <p14:sldId id="512"/>
            <p14:sldId id="513"/>
            <p14:sldId id="514"/>
            <p14:sldId id="517"/>
            <p14:sldId id="518"/>
            <p14:sldId id="548"/>
            <p14:sldId id="522"/>
            <p14:sldId id="525"/>
            <p14:sldId id="526"/>
            <p14:sldId id="527"/>
            <p14:sldId id="529"/>
            <p14:sldId id="528"/>
            <p14:sldId id="530"/>
            <p14:sldId id="531"/>
            <p14:sldId id="532"/>
            <p14:sldId id="533"/>
            <p14:sldId id="534"/>
            <p14:sldId id="535"/>
            <p14:sldId id="536"/>
            <p14:sldId id="546"/>
            <p14:sldId id="537"/>
            <p14:sldId id="540"/>
            <p14:sldId id="541"/>
            <p14:sldId id="543"/>
            <p14:sldId id="551"/>
            <p14:sldId id="553"/>
            <p14:sldId id="552"/>
            <p14:sldId id="545"/>
            <p14:sldId id="554"/>
            <p14:sldId id="549"/>
            <p14:sldId id="550"/>
            <p14:sldId id="556"/>
            <p14:sldId id="557"/>
          </p14:sldIdLst>
        </p14:section>
        <p14:section name="Sample slides: Corporate overview" id="{7C8E6482-EA2A-4D78-9F08-8C5BD3E3883A}">
          <p14:sldIdLst/>
        </p14:section>
      </p14:sectionLst>
    </p:ext>
    <p:ext uri="{EFAFB233-063F-42B5-8137-9DF3F51BA10A}">
      <p15:sldGuideLst xmlns:p15="http://schemas.microsoft.com/office/powerpoint/2012/main">
        <p15:guide id="1" orient="horz" pos="3920">
          <p15:clr>
            <a:srgbClr val="A4A3A4"/>
          </p15:clr>
        </p15:guide>
        <p15:guide id="2" orient="horz" pos="973">
          <p15:clr>
            <a:srgbClr val="A4A3A4"/>
          </p15:clr>
        </p15:guide>
        <p15:guide id="3" orient="horz" pos="401">
          <p15:clr>
            <a:srgbClr val="A4A3A4"/>
          </p15:clr>
        </p15:guide>
        <p15:guide id="4" pos="5563">
          <p15:clr>
            <a:srgbClr val="A4A3A4"/>
          </p15:clr>
        </p15:guide>
        <p15:guide id="5" pos="196">
          <p15:clr>
            <a:srgbClr val="A4A3A4"/>
          </p15:clr>
        </p15:guide>
        <p15:guide id="6" pos="2211">
          <p15:clr>
            <a:srgbClr val="A4A3A4"/>
          </p15:clr>
        </p15:guide>
        <p15:guide id="7" pos="200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09">
          <p15:clr>
            <a:srgbClr val="A4A3A4"/>
          </p15:clr>
        </p15:guide>
        <p15:guide id="4"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66B"/>
    <a:srgbClr val="FFFFFF"/>
    <a:srgbClr val="F5F8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96"/>
    <p:restoredTop sz="94612"/>
  </p:normalViewPr>
  <p:slideViewPr>
    <p:cSldViewPr snapToGrid="0">
      <p:cViewPr varScale="1">
        <p:scale>
          <a:sx n="121" d="100"/>
          <a:sy n="121" d="100"/>
        </p:scale>
        <p:origin x="168" y="352"/>
      </p:cViewPr>
      <p:guideLst>
        <p:guide orient="horz" pos="3920"/>
        <p:guide orient="horz" pos="973"/>
        <p:guide orient="horz" pos="401"/>
        <p:guide pos="5563"/>
        <p:guide pos="196"/>
        <p:guide pos="2211"/>
        <p:guide pos="2008"/>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CD4127D1-1DA3-FD4C-899D-F10D46045E7A}" type="datetimeFigureOut">
              <a:rPr lang="en-US" smtClean="0"/>
              <a:t>10/23/18</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85795F32-C039-324C-AEA0-2B598138AE28}" type="slidenum">
              <a:rPr lang="en-US" smtClean="0"/>
              <a:t>‹#›</a:t>
            </a:fld>
            <a:endParaRPr lang="en-US"/>
          </a:p>
        </p:txBody>
      </p:sp>
    </p:spTree>
    <p:extLst>
      <p:ext uri="{BB962C8B-B14F-4D97-AF65-F5344CB8AC3E}">
        <p14:creationId xmlns:p14="http://schemas.microsoft.com/office/powerpoint/2010/main" val="3191185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2E336800-F8B2-3E47-A373-388DE3582F91}" type="datetimeFigureOut">
              <a:rPr lang="en-US" smtClean="0"/>
              <a:t>10/23/18</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1A6F4022-7AF7-B44C-87BB-B0E6322D823A}" type="slidenum">
              <a:rPr lang="en-US" smtClean="0"/>
              <a:t>‹#›</a:t>
            </a:fld>
            <a:endParaRPr lang="en-US"/>
          </a:p>
        </p:txBody>
      </p:sp>
    </p:spTree>
    <p:extLst>
      <p:ext uri="{BB962C8B-B14F-4D97-AF65-F5344CB8AC3E}">
        <p14:creationId xmlns:p14="http://schemas.microsoft.com/office/powerpoint/2010/main" val="42024633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BIT.LY URL IS CASE SENSITIVE (and it leads to the training site's homepage)</a:t>
            </a:r>
          </a:p>
        </p:txBody>
      </p:sp>
      <p:sp>
        <p:nvSpPr>
          <p:cNvPr id="4" name="Slide Number Placeholder 3"/>
          <p:cNvSpPr>
            <a:spLocks noGrp="1"/>
          </p:cNvSpPr>
          <p:nvPr>
            <p:ph type="sldNum" sz="quarter" idx="10"/>
          </p:nvPr>
        </p:nvSpPr>
        <p:spPr/>
        <p:txBody>
          <a:bodyPr/>
          <a:lstStyle/>
          <a:p>
            <a:fld id="{1A6F4022-7AF7-B44C-87BB-B0E6322D823A}" type="slidenum">
              <a:rPr lang="en-US" smtClean="0"/>
              <a:t>4</a:t>
            </a:fld>
            <a:endParaRPr lang="en-US"/>
          </a:p>
        </p:txBody>
      </p:sp>
    </p:spTree>
    <p:extLst>
      <p:ext uri="{BB962C8B-B14F-4D97-AF65-F5344CB8AC3E}">
        <p14:creationId xmlns:p14="http://schemas.microsoft.com/office/powerpoint/2010/main" val="541574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alternative text is </a:t>
            </a:r>
            <a:r>
              <a:rPr lang="en-US" err="1"/>
              <a:t>reffered</a:t>
            </a:r>
            <a:r>
              <a:rPr lang="en-US"/>
              <a:t> to as several different terms throughout the site. The "guide" for this is within the resources section of the accessibility channel on the </a:t>
            </a:r>
            <a:r>
              <a:rPr lang="en-US" err="1"/>
              <a:t>Nittanyville</a:t>
            </a:r>
            <a:r>
              <a:rPr lang="en-US"/>
              <a:t> training site </a:t>
            </a:r>
          </a:p>
        </p:txBody>
      </p:sp>
      <p:sp>
        <p:nvSpPr>
          <p:cNvPr id="4" name="Slide Number Placeholder 3"/>
          <p:cNvSpPr>
            <a:spLocks noGrp="1"/>
          </p:cNvSpPr>
          <p:nvPr>
            <p:ph type="sldNum" sz="quarter" idx="10"/>
          </p:nvPr>
        </p:nvSpPr>
        <p:spPr/>
        <p:txBody>
          <a:bodyPr/>
          <a:lstStyle/>
          <a:p>
            <a:fld id="{1A6F4022-7AF7-B44C-87BB-B0E6322D823A}" type="slidenum">
              <a:rPr lang="en-US" smtClean="0"/>
              <a:t>29</a:t>
            </a:fld>
            <a:endParaRPr lang="en-US"/>
          </a:p>
        </p:txBody>
      </p:sp>
    </p:spTree>
    <p:extLst>
      <p:ext uri="{BB962C8B-B14F-4D97-AF65-F5344CB8AC3E}">
        <p14:creationId xmlns:p14="http://schemas.microsoft.com/office/powerpoint/2010/main" val="220237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table example on backend and </a:t>
            </a:r>
            <a:r>
              <a:rPr lang="en-US" err="1"/>
              <a:t>userend</a:t>
            </a:r>
          </a:p>
        </p:txBody>
      </p:sp>
      <p:sp>
        <p:nvSpPr>
          <p:cNvPr id="4" name="Slide Number Placeholder 3"/>
          <p:cNvSpPr>
            <a:spLocks noGrp="1"/>
          </p:cNvSpPr>
          <p:nvPr>
            <p:ph type="sldNum" sz="quarter" idx="10"/>
          </p:nvPr>
        </p:nvSpPr>
        <p:spPr/>
        <p:txBody>
          <a:bodyPr/>
          <a:lstStyle/>
          <a:p>
            <a:fld id="{1A6F4022-7AF7-B44C-87BB-B0E6322D823A}" type="slidenum">
              <a:rPr lang="en-US" smtClean="0"/>
              <a:t>30</a:t>
            </a:fld>
            <a:endParaRPr lang="en-US"/>
          </a:p>
        </p:txBody>
      </p:sp>
    </p:spTree>
    <p:extLst>
      <p:ext uri="{BB962C8B-B14F-4D97-AF65-F5344CB8AC3E}">
        <p14:creationId xmlns:p14="http://schemas.microsoft.com/office/powerpoint/2010/main" val="3559443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still do these</a:t>
            </a:r>
          </a:p>
        </p:txBody>
      </p:sp>
      <p:sp>
        <p:nvSpPr>
          <p:cNvPr id="4" name="Slide Number Placeholder 3"/>
          <p:cNvSpPr>
            <a:spLocks noGrp="1"/>
          </p:cNvSpPr>
          <p:nvPr>
            <p:ph type="sldNum" sz="quarter" idx="10"/>
          </p:nvPr>
        </p:nvSpPr>
        <p:spPr/>
        <p:txBody>
          <a:bodyPr/>
          <a:lstStyle/>
          <a:p>
            <a:fld id="{1A6F4022-7AF7-B44C-87BB-B0E6322D823A}" type="slidenum">
              <a:rPr lang="en-US" smtClean="0"/>
              <a:t>38</a:t>
            </a:fld>
            <a:endParaRPr lang="en-US"/>
          </a:p>
        </p:txBody>
      </p:sp>
    </p:spTree>
    <p:extLst>
      <p:ext uri="{BB962C8B-B14F-4D97-AF65-F5344CB8AC3E}">
        <p14:creationId xmlns:p14="http://schemas.microsoft.com/office/powerpoint/2010/main" val="348735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Testing</a:t>
            </a:r>
            <a:r>
              <a:rPr lang="en-US" baseline="0"/>
              <a:t> example?</a:t>
            </a:r>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6</a:t>
            </a:fld>
            <a:endParaRPr lang="en-US"/>
          </a:p>
        </p:txBody>
      </p:sp>
    </p:spTree>
    <p:extLst>
      <p:ext uri="{BB962C8B-B14F-4D97-AF65-F5344CB8AC3E}">
        <p14:creationId xmlns:p14="http://schemas.microsoft.com/office/powerpoint/2010/main" val="55850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indent="-225425">
              <a:spcAft>
                <a:spcPts val="1000"/>
              </a:spcAft>
              <a:buChar char="•"/>
            </a:pPr>
            <a:r>
              <a:rPr lang="en-US" dirty="0"/>
              <a:t>Accessibility is an imperative, not an afterthought.- the goal for web content creators should be to adopt accessibility measures as part of your workflow when adding content on the site</a:t>
            </a:r>
          </a:p>
          <a:p>
            <a:pPr marL="225425" indent="-225425">
              <a:spcAft>
                <a:spcPts val="1000"/>
              </a:spcAft>
              <a:buChar char="•"/>
            </a:pPr>
            <a:r>
              <a:rPr lang="en-US" dirty="0"/>
              <a:t>Understand, empathize, and act.- While we all likely recognize the importance of equal opportunity, we must act on this. It is not enough to talk the talk, we must walk the walk as well.</a:t>
            </a:r>
          </a:p>
          <a:p>
            <a:pPr marL="225425" indent="-225425">
              <a:spcAft>
                <a:spcPts val="1000"/>
              </a:spcAft>
              <a:buChar char="•"/>
            </a:pPr>
            <a:r>
              <a:rPr lang="en-US" dirty="0"/>
              <a:t>Deliver the promise of educational technology.- We recognize the promise that technology has to offer people with disabilities and we strive to take advantage of that promise to benefit all stakeholders </a:t>
            </a:r>
          </a:p>
        </p:txBody>
      </p:sp>
      <p:sp>
        <p:nvSpPr>
          <p:cNvPr id="4" name="Slide Number Placeholder 3"/>
          <p:cNvSpPr>
            <a:spLocks noGrp="1"/>
          </p:cNvSpPr>
          <p:nvPr>
            <p:ph type="sldNum" sz="quarter" idx="10"/>
          </p:nvPr>
        </p:nvSpPr>
        <p:spPr/>
        <p:txBody>
          <a:bodyPr/>
          <a:lstStyle/>
          <a:p>
            <a:fld id="{1A6F4022-7AF7-B44C-87BB-B0E6322D823A}" type="slidenum">
              <a:rPr lang="en-US" smtClean="0"/>
              <a:t>9</a:t>
            </a:fld>
            <a:endParaRPr lang="en-US"/>
          </a:p>
        </p:txBody>
      </p:sp>
    </p:spTree>
    <p:extLst>
      <p:ext uri="{BB962C8B-B14F-4D97-AF65-F5344CB8AC3E}">
        <p14:creationId xmlns:p14="http://schemas.microsoft.com/office/powerpoint/2010/main" val="258528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Prompt attendees to look at the document as the screen-reader reads to them and note what content was skipped over or unaccounted for due to the content on this page being created without accessibility in mind. </a:t>
            </a:r>
          </a:p>
        </p:txBody>
      </p:sp>
      <p:sp>
        <p:nvSpPr>
          <p:cNvPr id="4" name="Slide Number Placeholder 3"/>
          <p:cNvSpPr>
            <a:spLocks noGrp="1"/>
          </p:cNvSpPr>
          <p:nvPr>
            <p:ph type="sldNum" sz="quarter" idx="10"/>
          </p:nvPr>
        </p:nvSpPr>
        <p:spPr/>
        <p:txBody>
          <a:bodyPr/>
          <a:lstStyle/>
          <a:p>
            <a:fld id="{1A6F4022-7AF7-B44C-87BB-B0E6322D823A}" type="slidenum">
              <a:rPr lang="en-US" smtClean="0"/>
              <a:t>10</a:t>
            </a:fld>
            <a:endParaRPr lang="en-US"/>
          </a:p>
        </p:txBody>
      </p:sp>
    </p:spTree>
    <p:extLst>
      <p:ext uri="{BB962C8B-B14F-4D97-AF65-F5344CB8AC3E}">
        <p14:creationId xmlns:p14="http://schemas.microsoft.com/office/powerpoint/2010/main" val="361311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tell attendees to notice how much more clear and understandable the composition is when the </a:t>
            </a:r>
            <a:r>
              <a:rPr lang="en-US" err="1"/>
              <a:t>screenreader</a:t>
            </a:r>
            <a:r>
              <a:rPr lang="en-US"/>
              <a:t> reads from an accessibly created document</a:t>
            </a:r>
          </a:p>
        </p:txBody>
      </p:sp>
      <p:sp>
        <p:nvSpPr>
          <p:cNvPr id="4" name="Slide Number Placeholder 3"/>
          <p:cNvSpPr>
            <a:spLocks noGrp="1"/>
          </p:cNvSpPr>
          <p:nvPr>
            <p:ph type="sldNum" sz="quarter" idx="10"/>
          </p:nvPr>
        </p:nvSpPr>
        <p:spPr/>
        <p:txBody>
          <a:bodyPr/>
          <a:lstStyle/>
          <a:p>
            <a:fld id="{1A6F4022-7AF7-B44C-87BB-B0E6322D823A}" type="slidenum">
              <a:rPr lang="en-US" smtClean="0"/>
              <a:t>11</a:t>
            </a:fld>
            <a:endParaRPr lang="en-US"/>
          </a:p>
        </p:txBody>
      </p:sp>
    </p:spTree>
    <p:extLst>
      <p:ext uri="{BB962C8B-B14F-4D97-AF65-F5344CB8AC3E}">
        <p14:creationId xmlns:p14="http://schemas.microsoft.com/office/powerpoint/2010/main" val="90457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4  challenge areas that are considered under WCAG 2.0 </a:t>
            </a:r>
          </a:p>
        </p:txBody>
      </p:sp>
      <p:sp>
        <p:nvSpPr>
          <p:cNvPr id="4" name="Slide Number Placeholder 3"/>
          <p:cNvSpPr>
            <a:spLocks noGrp="1"/>
          </p:cNvSpPr>
          <p:nvPr>
            <p:ph type="sldNum" sz="quarter" idx="10"/>
          </p:nvPr>
        </p:nvSpPr>
        <p:spPr/>
        <p:txBody>
          <a:bodyPr/>
          <a:lstStyle/>
          <a:p>
            <a:fld id="{1A6F4022-7AF7-B44C-87BB-B0E6322D823A}" type="slidenum">
              <a:rPr lang="en-US" smtClean="0"/>
              <a:t>12</a:t>
            </a:fld>
            <a:endParaRPr lang="en-US"/>
          </a:p>
        </p:txBody>
      </p:sp>
    </p:spTree>
    <p:extLst>
      <p:ext uri="{BB962C8B-B14F-4D97-AF65-F5344CB8AC3E}">
        <p14:creationId xmlns:p14="http://schemas.microsoft.com/office/powerpoint/2010/main" val="2975874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Correct spacing between lines of text- remember to tell attendees that there must be BLANK lines both above and below headings and other content </a:t>
            </a:r>
          </a:p>
          <a:p>
            <a:endParaRPr lang="en-US"/>
          </a:p>
        </p:txBody>
      </p:sp>
      <p:sp>
        <p:nvSpPr>
          <p:cNvPr id="4" name="Slide Number Placeholder 3"/>
          <p:cNvSpPr>
            <a:spLocks noGrp="1"/>
          </p:cNvSpPr>
          <p:nvPr>
            <p:ph type="sldNum" sz="quarter" idx="10"/>
          </p:nvPr>
        </p:nvSpPr>
        <p:spPr/>
        <p:txBody>
          <a:bodyPr/>
          <a:lstStyle/>
          <a:p>
            <a:fld id="{1A6F4022-7AF7-B44C-87BB-B0E6322D823A}" type="slidenum">
              <a:rPr lang="en-US" smtClean="0"/>
              <a:t>19</a:t>
            </a:fld>
            <a:endParaRPr lang="en-US"/>
          </a:p>
        </p:txBody>
      </p:sp>
    </p:spTree>
    <p:extLst>
      <p:ext uri="{BB962C8B-B14F-4D97-AF65-F5344CB8AC3E}">
        <p14:creationId xmlns:p14="http://schemas.microsoft.com/office/powerpoint/2010/main" val="61354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-unrelated images can confuse the person listening to the </a:t>
            </a:r>
            <a:r>
              <a:rPr lang="en-US" err="1"/>
              <a:t>screenreader</a:t>
            </a:r>
            <a:r>
              <a:rPr lang="en-US"/>
              <a:t> </a:t>
            </a:r>
          </a:p>
        </p:txBody>
      </p:sp>
      <p:sp>
        <p:nvSpPr>
          <p:cNvPr id="4" name="Slide Number Placeholder 3"/>
          <p:cNvSpPr>
            <a:spLocks noGrp="1"/>
          </p:cNvSpPr>
          <p:nvPr>
            <p:ph type="sldNum" sz="quarter" idx="10"/>
          </p:nvPr>
        </p:nvSpPr>
        <p:spPr/>
        <p:txBody>
          <a:bodyPr/>
          <a:lstStyle/>
          <a:p>
            <a:fld id="{1A6F4022-7AF7-B44C-87BB-B0E6322D823A}" type="slidenum">
              <a:rPr lang="en-US" smtClean="0"/>
              <a:t>25</a:t>
            </a:fld>
            <a:endParaRPr lang="en-US"/>
          </a:p>
        </p:txBody>
      </p:sp>
    </p:spTree>
    <p:extLst>
      <p:ext uri="{BB962C8B-B14F-4D97-AF65-F5344CB8AC3E}">
        <p14:creationId xmlns:p14="http://schemas.microsoft.com/office/powerpoint/2010/main" val="155271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Clipart search term- computer </a:t>
            </a:r>
          </a:p>
        </p:txBody>
      </p:sp>
      <p:sp>
        <p:nvSpPr>
          <p:cNvPr id="4" name="Slide Number Placeholder 3"/>
          <p:cNvSpPr>
            <a:spLocks noGrp="1"/>
          </p:cNvSpPr>
          <p:nvPr>
            <p:ph type="sldNum" sz="quarter" idx="10"/>
          </p:nvPr>
        </p:nvSpPr>
        <p:spPr/>
        <p:txBody>
          <a:bodyPr/>
          <a:lstStyle/>
          <a:p>
            <a:fld id="{1A6F4022-7AF7-B44C-87BB-B0E6322D823A}" type="slidenum">
              <a:rPr lang="en-US" smtClean="0"/>
              <a:t>27</a:t>
            </a:fld>
            <a:endParaRPr lang="en-US"/>
          </a:p>
        </p:txBody>
      </p:sp>
    </p:spTree>
    <p:extLst>
      <p:ext uri="{BB962C8B-B14F-4D97-AF65-F5344CB8AC3E}">
        <p14:creationId xmlns:p14="http://schemas.microsoft.com/office/powerpoint/2010/main" val="3644551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9" name="Rectangle 18"/>
          <p:cNvSpPr/>
          <p:nvPr userDrawn="1"/>
        </p:nvSpPr>
        <p:spPr>
          <a:xfrm>
            <a:off x="0" y="6675120"/>
            <a:ext cx="8915400"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0" name="Rectangle 19"/>
          <p:cNvSpPr/>
          <p:nvPr userDrawn="1"/>
        </p:nvSpPr>
        <p:spPr>
          <a:xfrm>
            <a:off x="8915400" y="6675120"/>
            <a:ext cx="228600" cy="182880"/>
          </a:xfrm>
          <a:prstGeom prst="rect">
            <a:avLst/>
          </a:prstGeom>
          <a:solidFill>
            <a:schemeClr val="accent1">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27603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divider 4">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8"/>
            <a:ext cx="8524875" cy="2792412"/>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26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divider 5">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1011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divider 6">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92047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divider 1">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27089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divider 2">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79660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1847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divider 4">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18219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divider 5">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1643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divider 6">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a:solidFill>
                <a:schemeClr val="bg1"/>
              </a:solidFill>
              <a:latin typeface="+mj-lt"/>
            </a:endParaRPr>
          </a:p>
        </p:txBody>
      </p:sp>
      <p:sp>
        <p:nvSpPr>
          <p:cNvPr id="23" name="Rectangle 22"/>
          <p:cNvSpPr/>
          <p:nvPr userDrawn="1"/>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636588"/>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7908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 content,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04153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2" name="Rectangle 21"/>
          <p:cNvSpPr/>
          <p:nvPr userDrawn="1"/>
        </p:nvSpPr>
        <p:spPr>
          <a:xfrm>
            <a:off x="0" y="6675120"/>
            <a:ext cx="8915400"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2">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20826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gray">
    <p:spTree>
      <p:nvGrpSpPr>
        <p:cNvPr id="1" name=""/>
        <p:cNvGrpSpPr/>
        <p:nvPr/>
      </p:nvGrpSpPr>
      <p:grpSpPr>
        <a:xfrm>
          <a:off x="0" y="0"/>
          <a:ext cx="0" cy="0"/>
          <a:chOff x="0" y="0"/>
          <a:chExt cx="0" cy="0"/>
        </a:xfrm>
      </p:grpSpPr>
      <p:sp>
        <p:nvSpPr>
          <p:cNvPr id="5" name="Rectangle 4"/>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9267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image, gray">
    <p:spTree>
      <p:nvGrpSpPr>
        <p:cNvPr id="1" name=""/>
        <p:cNvGrpSpPr/>
        <p:nvPr/>
      </p:nvGrpSpPr>
      <p:grpSpPr>
        <a:xfrm>
          <a:off x="0" y="0"/>
          <a:ext cx="0" cy="0"/>
          <a:chOff x="0" y="0"/>
          <a:chExt cx="0" cy="0"/>
        </a:xfrm>
      </p:grpSpPr>
      <p:sp>
        <p:nvSpPr>
          <p:cNvPr id="5" name="Rectangle 4"/>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6" name="Picture Placeholder 5"/>
          <p:cNvSpPr>
            <a:spLocks noGrp="1"/>
          </p:cNvSpPr>
          <p:nvPr>
            <p:ph type="pic" sz="quarter" idx="10" hasCustomPrompt="1"/>
          </p:nvPr>
        </p:nvSpPr>
        <p:spPr>
          <a:xfrm>
            <a:off x="22" y="1236358"/>
            <a:ext cx="9143977" cy="5621642"/>
          </a:xfrm>
          <a:noFill/>
        </p:spPr>
        <p:txBody>
          <a:bodyPr anchor="ctr"/>
          <a:lstStyle>
            <a:lvl1pPr marL="0" indent="0" algn="ctr">
              <a:buFontTx/>
              <a:buNone/>
              <a:defRPr/>
            </a:lvl1pPr>
          </a:lstStyle>
          <a:p>
            <a:r>
              <a:rPr lang="en-US"/>
              <a:t>Image</a:t>
            </a: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820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righ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p:txBody>
          <a:bodyPr tIns="0" bIns="0"/>
          <a:lstStyle>
            <a:lvl1pPr>
              <a:defRPr b="0">
                <a:solidFill>
                  <a:schemeClr val="tx1"/>
                </a:solidFill>
              </a:defRPr>
            </a:lvl1pPr>
          </a:lstStyle>
          <a:p>
            <a:r>
              <a:rPr lang="en-US"/>
              <a:t>Click to edit Master title style</a:t>
            </a:r>
          </a:p>
        </p:txBody>
      </p:sp>
      <p:sp>
        <p:nvSpPr>
          <p:cNvPr id="3" name="Content Placeholder 2"/>
          <p:cNvSpPr>
            <a:spLocks noGrp="1"/>
          </p:cNvSpPr>
          <p:nvPr>
            <p:ph idx="1"/>
          </p:nvPr>
        </p:nvSpPr>
        <p:spPr>
          <a:xfrm>
            <a:off x="311151"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4696420" y="1236358"/>
            <a:ext cx="4447579" cy="5621642"/>
          </a:xfrm>
          <a:noFill/>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226213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lef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a:xfrm>
            <a:off x="312615" y="284407"/>
            <a:ext cx="8518770" cy="770670"/>
          </a:xfrm>
        </p:spPr>
        <p:txBody>
          <a:bodyPr tIns="0" bIns="0"/>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694959"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23" y="1236358"/>
            <a:ext cx="4447434" cy="5621642"/>
          </a:xfrm>
          <a:noFill/>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357718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title + content, gray">
    <p:spTree>
      <p:nvGrpSpPr>
        <p:cNvPr id="1" name=""/>
        <p:cNvGrpSpPr/>
        <p:nvPr/>
      </p:nvGrpSpPr>
      <p:grpSpPr>
        <a:xfrm>
          <a:off x="0" y="0"/>
          <a:ext cx="0" cy="0"/>
          <a:chOff x="0" y="0"/>
          <a:chExt cx="0" cy="0"/>
        </a:xfrm>
      </p:grpSpPr>
      <p:sp>
        <p:nvSpPr>
          <p:cNvPr id="5" name="Rectangle 4"/>
          <p:cNvSpPr/>
          <p:nvPr userDrawn="1"/>
        </p:nvSpPr>
        <p:spPr>
          <a:xfrm>
            <a:off x="3187701" y="0"/>
            <a:ext cx="59563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2" name="Title 1"/>
          <p:cNvSpPr>
            <a:spLocks noGrp="1"/>
          </p:cNvSpPr>
          <p:nvPr>
            <p:ph type="title"/>
          </p:nvPr>
        </p:nvSpPr>
        <p:spPr>
          <a:xfrm>
            <a:off x="312493" y="671894"/>
            <a:ext cx="2561516" cy="2560320"/>
          </a:xfrm>
        </p:spPr>
        <p:txBody>
          <a:bodyPr tIns="0" bIns="0" anchor="t"/>
          <a:lstStyle>
            <a:lvl1pPr>
              <a:defRPr>
                <a:solidFill>
                  <a:schemeClr val="tx1"/>
                </a:solidFill>
              </a:defRPr>
            </a:lvl1pPr>
          </a:lstStyle>
          <a:p>
            <a:r>
              <a:rPr lang="en-US"/>
              <a:t>Click to edit Master title style</a:t>
            </a:r>
          </a:p>
        </p:txBody>
      </p:sp>
      <p:sp>
        <p:nvSpPr>
          <p:cNvPr id="6" name="Text Placeholder 5"/>
          <p:cNvSpPr>
            <a:spLocks noGrp="1"/>
          </p:cNvSpPr>
          <p:nvPr>
            <p:ph type="body" sz="quarter" idx="10"/>
          </p:nvPr>
        </p:nvSpPr>
        <p:spPr>
          <a:xfrm>
            <a:off x="3509962" y="636589"/>
            <a:ext cx="5321301" cy="558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28725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 title only, gray">
    <p:spTree>
      <p:nvGrpSpPr>
        <p:cNvPr id="1" name=""/>
        <p:cNvGrpSpPr/>
        <p:nvPr/>
      </p:nvGrpSpPr>
      <p:grpSpPr>
        <a:xfrm>
          <a:off x="0" y="0"/>
          <a:ext cx="0" cy="0"/>
          <a:chOff x="0" y="0"/>
          <a:chExt cx="0" cy="0"/>
        </a:xfrm>
      </p:grpSpPr>
      <p:sp>
        <p:nvSpPr>
          <p:cNvPr id="5" name="Rectangle 4"/>
          <p:cNvSpPr/>
          <p:nvPr userDrawn="1"/>
        </p:nvSpPr>
        <p:spPr>
          <a:xfrm>
            <a:off x="3187701" y="0"/>
            <a:ext cx="59563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2" name="Title 1"/>
          <p:cNvSpPr>
            <a:spLocks noGrp="1"/>
          </p:cNvSpPr>
          <p:nvPr>
            <p:ph type="title"/>
          </p:nvPr>
        </p:nvSpPr>
        <p:spPr>
          <a:xfrm>
            <a:off x="312493" y="671894"/>
            <a:ext cx="2561516" cy="2560320"/>
          </a:xfrm>
        </p:spPr>
        <p:txBody>
          <a:bodyPr tIns="0" bIns="0" anchor="t"/>
          <a:lstStyle>
            <a:lvl1pPr>
              <a:defRPr>
                <a:solidFill>
                  <a:schemeClr val="tx1"/>
                </a:solidFill>
              </a:defRPr>
            </a:lvl1pPr>
          </a:lstStyle>
          <a:p>
            <a:r>
              <a:rPr lang="en-US"/>
              <a:t>Click to edit Master title style</a:t>
            </a: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6086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gray">
    <p:spTree>
      <p:nvGrpSpPr>
        <p:cNvPr id="1" name=""/>
        <p:cNvGrpSpPr/>
        <p:nvPr/>
      </p:nvGrpSpPr>
      <p:grpSpPr>
        <a:xfrm>
          <a:off x="0" y="0"/>
          <a:ext cx="0" cy="0"/>
          <a:chOff x="0" y="0"/>
          <a:chExt cx="0" cy="0"/>
        </a:xfrm>
      </p:grpSpPr>
      <p:sp>
        <p:nvSpPr>
          <p:cNvPr id="5" name="Rectangle 4"/>
          <p:cNvSpPr/>
          <p:nvPr userDrawn="1"/>
        </p:nvSpPr>
        <p:spPr>
          <a:xfrm>
            <a:off x="0" y="0"/>
            <a:ext cx="9144001"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6"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10898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
        <p:nvSpPr>
          <p:cNvPr id="3" name="Content Placeholder 2"/>
          <p:cNvSpPr>
            <a:spLocks noGrp="1"/>
          </p:cNvSpPr>
          <p:nvPr>
            <p:ph idx="1"/>
          </p:nvPr>
        </p:nvSpPr>
        <p:spPr/>
        <p:txBody>
          <a:bodyPr/>
          <a:lstStyle>
            <a:lvl2pPr marL="463550" indent="-238125">
              <a:buFont typeface="Wingdings" panose="05000000000000000000" pitchFamily="2" charset="2"/>
              <a:buChar char="§"/>
              <a:defRPr/>
            </a:lvl2pPr>
            <a:lvl4pPr marL="914400" indent="-225425">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3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2" y="1236358"/>
            <a:ext cx="9143977" cy="5621642"/>
          </a:xfrm>
          <a:noFill/>
        </p:spPr>
        <p:txBody>
          <a:bodyPr anchor="ctr"/>
          <a:lstStyle>
            <a:lvl1pPr marL="0" indent="0" algn="ctr">
              <a:buFontTx/>
              <a:buNone/>
              <a:defRPr/>
            </a:lvl1pPr>
          </a:lstStyle>
          <a:p>
            <a:r>
              <a:rPr lang="en-US"/>
              <a:t>Image</a:t>
            </a:r>
          </a:p>
        </p:txBody>
      </p:sp>
      <p:sp>
        <p:nvSpPr>
          <p:cNvPr id="2" name="Title 1"/>
          <p:cNvSpPr>
            <a:spLocks noGrp="1"/>
          </p:cNvSpPr>
          <p:nvPr>
            <p:ph type="title"/>
          </p:nvPr>
        </p:nvSpPr>
        <p:spPr/>
        <p:txBody>
          <a:bodyPr tIns="0" bIns="0"/>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32237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lvl1pPr>
              <a:defRPr b="0"/>
            </a:lvl1pPr>
          </a:lstStyle>
          <a:p>
            <a:r>
              <a:rPr lang="en-US"/>
              <a:t>Click to edit Master title style</a:t>
            </a:r>
          </a:p>
        </p:txBody>
      </p:sp>
      <p:sp>
        <p:nvSpPr>
          <p:cNvPr id="3" name="Content Placeholder 2"/>
          <p:cNvSpPr>
            <a:spLocks noGrp="1"/>
          </p:cNvSpPr>
          <p:nvPr>
            <p:ph idx="1"/>
          </p:nvPr>
        </p:nvSpPr>
        <p:spPr>
          <a:xfrm>
            <a:off x="311151"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4696421" y="1544638"/>
            <a:ext cx="4134842" cy="4678362"/>
          </a:xfrm>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332929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2" name="Rectangle 21"/>
          <p:cNvSpPr/>
          <p:nvPr userDrawn="1"/>
        </p:nvSpPr>
        <p:spPr>
          <a:xfrm>
            <a:off x="0" y="6675120"/>
            <a:ext cx="8915400"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3">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152774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left image">
    <p:spTree>
      <p:nvGrpSpPr>
        <p:cNvPr id="1" name=""/>
        <p:cNvGrpSpPr/>
        <p:nvPr/>
      </p:nvGrpSpPr>
      <p:grpSpPr>
        <a:xfrm>
          <a:off x="0" y="0"/>
          <a:ext cx="0" cy="0"/>
          <a:chOff x="0" y="0"/>
          <a:chExt cx="0" cy="0"/>
        </a:xfrm>
      </p:grpSpPr>
      <p:sp>
        <p:nvSpPr>
          <p:cNvPr id="2" name="Title 1"/>
          <p:cNvSpPr>
            <a:spLocks noGrp="1"/>
          </p:cNvSpPr>
          <p:nvPr>
            <p:ph type="title"/>
          </p:nvPr>
        </p:nvSpPr>
        <p:spPr>
          <a:xfrm>
            <a:off x="312615" y="284407"/>
            <a:ext cx="8518770" cy="770670"/>
          </a:xfrm>
        </p:spPr>
        <p:txBody>
          <a:bodyPr tIns="0" bIns="0"/>
          <a:lstStyle/>
          <a:p>
            <a:r>
              <a:rPr lang="en-US"/>
              <a:t>Click to edit Master title style</a:t>
            </a:r>
          </a:p>
        </p:txBody>
      </p:sp>
      <p:sp>
        <p:nvSpPr>
          <p:cNvPr id="3" name="Content Placeholder 2"/>
          <p:cNvSpPr>
            <a:spLocks noGrp="1"/>
          </p:cNvSpPr>
          <p:nvPr>
            <p:ph idx="1"/>
          </p:nvPr>
        </p:nvSpPr>
        <p:spPr>
          <a:xfrm>
            <a:off x="4694959"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312615" y="1544638"/>
            <a:ext cx="4134842" cy="4678362"/>
          </a:xfrm>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35903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Tree>
    <p:extLst>
      <p:ext uri="{BB962C8B-B14F-4D97-AF65-F5344CB8AC3E}">
        <p14:creationId xmlns:p14="http://schemas.microsoft.com/office/powerpoint/2010/main" val="240591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35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End slide, white">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1168417" y="2915558"/>
            <a:ext cx="6934200" cy="972712"/>
            <a:chOff x="0" y="2787650"/>
            <a:chExt cx="9144001" cy="1282700"/>
          </a:xfrm>
          <a:solidFill>
            <a:schemeClr val="tx1"/>
          </a:solidFill>
        </p:grpSpPr>
        <p:sp>
          <p:nvSpPr>
            <p:cNvPr id="3" name="Freeform 2"/>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Freeform 9"/>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 name="Freeform 10"/>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Freeform 11"/>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 name="Freeform 12"/>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grpSp>
    </p:spTree>
    <p:extLst>
      <p:ext uri="{BB962C8B-B14F-4D97-AF65-F5344CB8AC3E}">
        <p14:creationId xmlns:p14="http://schemas.microsoft.com/office/powerpoint/2010/main" val="188374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End slide, black">
    <p:bg>
      <p:bgPr>
        <a:solidFill>
          <a:schemeClr val="tx1"/>
        </a:solidFill>
        <a:effectLst/>
      </p:bgPr>
    </p:bg>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1168417" y="2915558"/>
            <a:ext cx="6934200" cy="972712"/>
            <a:chOff x="0" y="2787650"/>
            <a:chExt cx="9144001" cy="1282700"/>
          </a:xfrm>
          <a:solidFill>
            <a:schemeClr val="bg1"/>
          </a:solidFill>
        </p:grpSpPr>
        <p:sp>
          <p:nvSpPr>
            <p:cNvPr id="3" name="Freeform 2"/>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Freeform 9"/>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 name="Freeform 10"/>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Freeform 11"/>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 name="Freeform 12"/>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grpSp>
    </p:spTree>
    <p:extLst>
      <p:ext uri="{BB962C8B-B14F-4D97-AF65-F5344CB8AC3E}">
        <p14:creationId xmlns:p14="http://schemas.microsoft.com/office/powerpoint/2010/main" val="21296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Photo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314866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 lef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a:xfrm>
            <a:off x="312615" y="284407"/>
            <a:ext cx="8518770" cy="770670"/>
          </a:xfrm>
        </p:spPr>
        <p:txBody>
          <a:bodyPr tIns="0" bIns="0"/>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694959"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23" y="1236358"/>
            <a:ext cx="4447434" cy="5621642"/>
          </a:xfrm>
          <a:noFill/>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298161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 right image, gray">
    <p:spTree>
      <p:nvGrpSpPr>
        <p:cNvPr id="1" name=""/>
        <p:cNvGrpSpPr/>
        <p:nvPr/>
      </p:nvGrpSpPr>
      <p:grpSpPr>
        <a:xfrm>
          <a:off x="0" y="0"/>
          <a:ext cx="0" cy="0"/>
          <a:chOff x="0" y="0"/>
          <a:chExt cx="0" cy="0"/>
        </a:xfrm>
      </p:grpSpPr>
      <p:sp>
        <p:nvSpPr>
          <p:cNvPr id="6" name="Rectangle 5"/>
          <p:cNvSpPr/>
          <p:nvPr userDrawn="1"/>
        </p:nvSpPr>
        <p:spPr>
          <a:xfrm>
            <a:off x="23" y="1236358"/>
            <a:ext cx="9143978" cy="56216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10896" tIns="685800" rIns="274320" bIns="274320" numCol="1" spcCol="0" rtlCol="0" fromWordArt="0" anchor="t" anchorCtr="0" forceAA="0" compatLnSpc="1">
            <a:prstTxWarp prst="textNoShape">
              <a:avLst/>
            </a:prstTxWarp>
            <a:noAutofit/>
          </a:bodyPr>
          <a:lstStyle/>
          <a:p>
            <a:pPr lvl="0">
              <a:lnSpc>
                <a:spcPts val="3000"/>
              </a:lnSpc>
            </a:pPr>
            <a:endParaRPr lang="en-US" i="1">
              <a:solidFill>
                <a:prstClr val="black"/>
              </a:solidFill>
            </a:endParaRPr>
          </a:p>
        </p:txBody>
      </p:sp>
      <p:sp>
        <p:nvSpPr>
          <p:cNvPr id="8"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 name="Title 1"/>
          <p:cNvSpPr>
            <a:spLocks noGrp="1"/>
          </p:cNvSpPr>
          <p:nvPr>
            <p:ph type="title"/>
          </p:nvPr>
        </p:nvSpPr>
        <p:spPr/>
        <p:txBody>
          <a:bodyPr tIns="0" bIns="0"/>
          <a:lstStyle>
            <a:lvl1pPr>
              <a:defRPr b="0">
                <a:solidFill>
                  <a:schemeClr val="tx1"/>
                </a:solidFill>
              </a:defRPr>
            </a:lvl1pPr>
          </a:lstStyle>
          <a:p>
            <a:r>
              <a:rPr lang="en-US"/>
              <a:t>Click to edit Master title style</a:t>
            </a:r>
          </a:p>
        </p:txBody>
      </p:sp>
      <p:sp>
        <p:nvSpPr>
          <p:cNvPr id="3" name="Content Placeholder 2"/>
          <p:cNvSpPr>
            <a:spLocks noGrp="1"/>
          </p:cNvSpPr>
          <p:nvPr>
            <p:ph idx="1"/>
          </p:nvPr>
        </p:nvSpPr>
        <p:spPr>
          <a:xfrm>
            <a:off x="311151" y="1544638"/>
            <a:ext cx="4136426" cy="467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0" hasCustomPrompt="1"/>
          </p:nvPr>
        </p:nvSpPr>
        <p:spPr>
          <a:xfrm>
            <a:off x="4696420" y="1236358"/>
            <a:ext cx="4447579" cy="5621642"/>
          </a:xfrm>
          <a:noFill/>
        </p:spPr>
        <p:txBody>
          <a:bodyPr anchor="ctr"/>
          <a:lstStyle>
            <a:lvl1pPr marL="0" indent="0" algn="ctr">
              <a:buFontTx/>
              <a:buNone/>
              <a:defRPr/>
            </a:lvl1pPr>
          </a:lstStyle>
          <a:p>
            <a:r>
              <a:rPr lang="en-US"/>
              <a:t>Image</a:t>
            </a:r>
          </a:p>
        </p:txBody>
      </p:sp>
    </p:spTree>
    <p:extLst>
      <p:ext uri="{BB962C8B-B14F-4D97-AF65-F5344CB8AC3E}">
        <p14:creationId xmlns:p14="http://schemas.microsoft.com/office/powerpoint/2010/main" val="13322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Text divider 1">
    <p:spTree>
      <p:nvGrpSpPr>
        <p:cNvPr id="1" name=""/>
        <p:cNvGrpSpPr/>
        <p:nvPr/>
      </p:nvGrpSpPr>
      <p:grpSpPr>
        <a:xfrm>
          <a:off x="0" y="0"/>
          <a:ext cx="0" cy="0"/>
          <a:chOff x="0" y="0"/>
          <a:chExt cx="0" cy="0"/>
        </a:xfrm>
      </p:grpSpPr>
      <p:sp>
        <p:nvSpPr>
          <p:cNvPr id="23" name="Rectangle 22"/>
          <p:cNvSpPr/>
          <p:nvPr userDrawn="1"/>
        </p:nvSpPr>
        <p:spPr>
          <a:xfrm>
            <a:off x="311150" y="636588"/>
            <a:ext cx="8521700" cy="5586412"/>
          </a:xfrm>
          <a:prstGeom prst="rect">
            <a:avLst/>
          </a:prstGeom>
          <a:solidFill>
            <a:schemeClr val="accent1">
              <a:alpha val="2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311149" y="139170"/>
            <a:ext cx="8520113" cy="428097"/>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p:nvSpPr>
        <p:spPr>
          <a:xfrm>
            <a:off x="311150" y="636588"/>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Text Placeholder 6"/>
          <p:cNvSpPr>
            <a:spLocks noGrp="1"/>
          </p:cNvSpPr>
          <p:nvPr>
            <p:ph type="body" sz="quarter" idx="10"/>
          </p:nvPr>
        </p:nvSpPr>
        <p:spPr>
          <a:xfrm>
            <a:off x="311150" y="861485"/>
            <a:ext cx="8520113" cy="54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75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4">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5814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Rectangle 21"/>
          <p:cNvSpPr/>
          <p:nvPr userDrawn="1"/>
        </p:nvSpPr>
        <p:spPr>
          <a:xfrm>
            <a:off x="0" y="6675120"/>
            <a:ext cx="8915400"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3" name="Rectangle 22"/>
          <p:cNvSpPr/>
          <p:nvPr userDrawn="1"/>
        </p:nvSpPr>
        <p:spPr>
          <a:xfrm>
            <a:off x="8915400" y="6675120"/>
            <a:ext cx="228600" cy="182880"/>
          </a:xfrm>
          <a:prstGeom prst="rect">
            <a:avLst/>
          </a:prstGeom>
          <a:solidFill>
            <a:schemeClr val="accent5">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5384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6">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Rectangle 24"/>
          <p:cNvSpPr/>
          <p:nvPr userDrawn="1"/>
        </p:nvSpPr>
        <p:spPr>
          <a:xfrm>
            <a:off x="0" y="6675120"/>
            <a:ext cx="8915400"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6" name="Rectangle 25"/>
          <p:cNvSpPr/>
          <p:nvPr userDrawn="1"/>
        </p:nvSpPr>
        <p:spPr>
          <a:xfrm>
            <a:off x="8915400" y="6675120"/>
            <a:ext cx="228600" cy="182880"/>
          </a:xfrm>
          <a:prstGeom prst="rect">
            <a:avLst/>
          </a:prstGeom>
          <a:solidFill>
            <a:schemeClr val="accent6">
              <a:alpha val="60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1" name="Rectangle 20"/>
          <p:cNvSpPr/>
          <p:nvPr userDrawn="1"/>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61" name="Group 60"/>
          <p:cNvGrpSpPr>
            <a:grpSpLocks noChangeAspect="1"/>
          </p:cNvGrpSpPr>
          <p:nvPr userDrawn="1"/>
        </p:nvGrpSpPr>
        <p:grpSpPr>
          <a:xfrm>
            <a:off x="448310" y="773748"/>
            <a:ext cx="1303697" cy="182880"/>
            <a:chOff x="0" y="2787650"/>
            <a:chExt cx="9144001" cy="1282700"/>
          </a:xfrm>
          <a:solidFill>
            <a:schemeClr val="tx1"/>
          </a:solidFill>
        </p:grpSpPr>
        <p:sp>
          <p:nvSpPr>
            <p:cNvPr id="49" name="Freeform 5"/>
            <p:cNvSpPr>
              <a:spLocks noEditPoints="1"/>
            </p:cNvSpPr>
            <p:nvPr userDrawn="1"/>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9"/>
            <p:cNvSpPr>
              <a:spLocks noChangeArrowheads="1"/>
            </p:cNvSpPr>
            <p:nvPr userDrawn="1"/>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0"/>
            <p:cNvSpPr>
              <a:spLocks noEditPoints="1"/>
            </p:cNvSpPr>
            <p:nvPr userDrawn="1"/>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
            <p:cNvSpPr>
              <a:spLocks/>
            </p:cNvSpPr>
            <p:nvPr userDrawn="1"/>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3"/>
            <p:cNvSpPr>
              <a:spLocks/>
            </p:cNvSpPr>
            <p:nvPr userDrawn="1"/>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4"/>
            <p:cNvSpPr>
              <a:spLocks noEditPoints="1"/>
            </p:cNvSpPr>
            <p:nvPr userDrawn="1"/>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7"/>
            <p:cNvSpPr>
              <a:spLocks noEditPoints="1"/>
            </p:cNvSpPr>
            <p:nvPr userDrawn="1"/>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0"/>
            <p:cNvSpPr>
              <a:spLocks noEditPoints="1"/>
            </p:cNvSpPr>
            <p:nvPr userDrawn="1"/>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1"/>
            <p:cNvSpPr>
              <a:spLocks/>
            </p:cNvSpPr>
            <p:nvPr userDrawn="1"/>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2"/>
            <p:cNvSpPr>
              <a:spLocks noEditPoints="1"/>
            </p:cNvSpPr>
            <p:nvPr userDrawn="1"/>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
            <p:cNvSpPr>
              <a:spLocks noEditPoints="1"/>
            </p:cNvSpPr>
            <p:nvPr userDrawn="1"/>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207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 divider 1">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3" y="636588"/>
            <a:ext cx="8524875" cy="2792412"/>
          </a:xfrm>
          <a:prstGeom prst="rect">
            <a:avLst/>
          </a:prstGeom>
          <a:noFill/>
          <a:ln>
            <a:noFill/>
          </a:ln>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
        <p:nvSpPr>
          <p:cNvPr id="24" name="Rectangle 23"/>
          <p:cNvSpPr/>
          <p:nvPr userDrawn="1"/>
        </p:nvSpPr>
        <p:spPr>
          <a:xfrm>
            <a:off x="311150" y="3429000"/>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260507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 divider 2">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3"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40397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divider 3">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283"/>
          <a:stretch/>
        </p:blipFill>
        <p:spPr>
          <a:xfrm>
            <a:off x="309562" y="636589"/>
            <a:ext cx="8524875" cy="2792411"/>
          </a:xfrm>
          <a:prstGeom prst="rect">
            <a:avLst/>
          </a:prstGeom>
        </p:spPr>
      </p:pic>
      <p:sp>
        <p:nvSpPr>
          <p:cNvPr id="23" name="Rectangle 22"/>
          <p:cNvSpPr/>
          <p:nvPr userDrawn="1"/>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p>
        </p:txBody>
      </p:sp>
      <p:sp>
        <p:nvSpPr>
          <p:cNvPr id="24" name="Rectangle 23"/>
          <p:cNvSpPr/>
          <p:nvPr userDrawn="1"/>
        </p:nvSpPr>
        <p:spPr>
          <a:xfrm>
            <a:off x="311150" y="3429000"/>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15868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2615" y="284407"/>
            <a:ext cx="8518770" cy="770670"/>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311151" y="1544638"/>
            <a:ext cx="8520234" cy="46783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txBox="1">
            <a:spLocks/>
          </p:cNvSpPr>
          <p:nvPr userDrawn="1"/>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822CB-767F-4789-9972-8ABB164B40BE}" type="slidenum">
              <a:rPr lang="en-US" smtClean="0"/>
              <a:pPr/>
              <a:t>‹#›</a:t>
            </a:fld>
            <a:endParaRPr lang="en-US"/>
          </a:p>
        </p:txBody>
      </p:sp>
    </p:spTree>
    <p:extLst>
      <p:ext uri="{BB962C8B-B14F-4D97-AF65-F5344CB8AC3E}">
        <p14:creationId xmlns:p14="http://schemas.microsoft.com/office/powerpoint/2010/main" val="860406556"/>
      </p:ext>
    </p:extLst>
  </p:cSld>
  <p:clrMap bg1="lt1" tx1="dk1" bg2="lt2" tx2="dk2" accent1="accent1" accent2="accent2" accent3="accent3" accent4="accent4" accent5="accent5" accent6="accent6" hlink="hlink" folHlink="folHlink"/>
  <p:sldLayoutIdLst>
    <p:sldLayoutId id="2147483791" r:id="rId1"/>
    <p:sldLayoutId id="2147483888" r:id="rId2"/>
    <p:sldLayoutId id="2147483889" r:id="rId3"/>
    <p:sldLayoutId id="2147483890" r:id="rId4"/>
    <p:sldLayoutId id="2147483891" r:id="rId5"/>
    <p:sldLayoutId id="2147483892" r:id="rId6"/>
    <p:sldLayoutId id="2147483880" r:id="rId7"/>
    <p:sldLayoutId id="2147483881" r:id="rId8"/>
    <p:sldLayoutId id="2147483882" r:id="rId9"/>
    <p:sldLayoutId id="2147483883" r:id="rId10"/>
    <p:sldLayoutId id="2147483884" r:id="rId11"/>
    <p:sldLayoutId id="2147483885" r:id="rId12"/>
    <p:sldLayoutId id="2147483874" r:id="rId13"/>
    <p:sldLayoutId id="2147483875" r:id="rId14"/>
    <p:sldLayoutId id="2147483876" r:id="rId15"/>
    <p:sldLayoutId id="2147483877" r:id="rId16"/>
    <p:sldLayoutId id="2147483878" r:id="rId17"/>
    <p:sldLayoutId id="2147483879" r:id="rId18"/>
    <p:sldLayoutId id="2147483688" r:id="rId19"/>
    <p:sldLayoutId id="2147483692" r:id="rId20"/>
    <p:sldLayoutId id="2147483731" r:id="rId21"/>
    <p:sldLayoutId id="2147483732" r:id="rId22"/>
    <p:sldLayoutId id="2147483733" r:id="rId23"/>
    <p:sldLayoutId id="2147483683" r:id="rId24"/>
    <p:sldLayoutId id="2147483734" r:id="rId25"/>
    <p:sldLayoutId id="2147483887" r:id="rId26"/>
    <p:sldLayoutId id="2147483650" r:id="rId27"/>
    <p:sldLayoutId id="2147483886" r:id="rId28"/>
    <p:sldLayoutId id="2147483706" r:id="rId29"/>
    <p:sldLayoutId id="2147483707" r:id="rId30"/>
    <p:sldLayoutId id="2147483654" r:id="rId31"/>
    <p:sldLayoutId id="2147483655" r:id="rId32"/>
    <p:sldLayoutId id="2147483708" r:id="rId33"/>
    <p:sldLayoutId id="2147483709" r:id="rId34"/>
    <p:sldLayoutId id="2147483906" r:id="rId35"/>
    <p:sldLayoutId id="2147483907" r:id="rId36"/>
    <p:sldLayoutId id="2147483908" r:id="rId37"/>
    <p:sldLayoutId id="2147483909"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22542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1pPr>
      <a:lvl2pPr marL="463550" indent="-2381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2pPr>
      <a:lvl3pPr marL="688975"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3pPr>
      <a:lvl4pPr marL="914400" indent="-225425" algn="l" defTabSz="457200" rtl="0" eaLnBrk="1" latinLnBrk="0" hangingPunct="1">
        <a:spcBef>
          <a:spcPts val="0"/>
        </a:spcBef>
        <a:spcAft>
          <a:spcPts val="1000"/>
        </a:spcAft>
        <a:buClrTx/>
        <a:buFont typeface="Arial"/>
        <a:buChar char="–"/>
        <a:defRPr sz="2000" kern="1200">
          <a:solidFill>
            <a:schemeClr val="tx1"/>
          </a:solidFill>
          <a:latin typeface="+mn-lt"/>
          <a:ea typeface="+mn-ea"/>
          <a:cs typeface="+mn-cs"/>
        </a:defRPr>
      </a:lvl4pPr>
      <a:lvl5pPr marL="1139825" indent="-225425" algn="l" defTabSz="457200" rtl="0" eaLnBrk="1" latinLnBrk="0" hangingPunct="1">
        <a:spcBef>
          <a:spcPts val="0"/>
        </a:spcBef>
        <a:spcAft>
          <a:spcPts val="1000"/>
        </a:spcAft>
        <a:buClrTx/>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hyperlink" Target="https://sw00000004.schoolwires.net/accessibility/text" TargetMode="External"/><Relationship Id="rId2" Type="http://schemas.openxmlformats.org/officeDocument/2006/relationships/image" Target="../media/image19.png"/><Relationship Id="rId1" Type="http://schemas.openxmlformats.org/officeDocument/2006/relationships/slideLayout" Target="../slideLayouts/slideLayout22.xml"/><Relationship Id="rId4" Type="http://schemas.openxmlformats.org/officeDocument/2006/relationships/hyperlink" Target="https://sw00000004.schoolwires.net/domain/116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s://sw00000004.schoolwires.net/Page/7717"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en-us.help.blackboard.com/Accessibility/Format_Accessible_Documents" TargetMode="External"/><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0.xml"/><Relationship Id="rId5" Type="http://schemas.openxmlformats.org/officeDocument/2006/relationships/hyperlink" Target="https://en-us.help.blackboard.com/Accessibility/Format_Accessible_Documents" TargetMode="Externa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hyperlink" Target="https://en-us.help.blackboard.com/Accessibility/Principles_of_PowerPoint_Accessibility"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hyperlink" Target="https://sw00000004.schoolwires.net/domain/1164"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C333CE6-1911-4C5C-8DE0-51AC7004FCDE}"/>
              </a:ext>
            </a:extLst>
          </p:cNvPr>
          <p:cNvSpPr>
            <a:spLocks noGrp="1"/>
          </p:cNvSpPr>
          <p:nvPr>
            <p:ph type="ctrTitle"/>
          </p:nvPr>
        </p:nvSpPr>
        <p:spPr>
          <a:xfrm>
            <a:off x="1036318" y="4341475"/>
            <a:ext cx="7071362" cy="989477"/>
          </a:xfrm>
        </p:spPr>
        <p:txBody>
          <a:bodyPr/>
          <a:lstStyle/>
          <a:p>
            <a:r>
              <a:rPr lang="en-US" b="1"/>
              <a:t>Web Community Manager</a:t>
            </a:r>
            <a:br>
              <a:rPr lang="en-US"/>
            </a:br>
            <a:r>
              <a:rPr lang="en-US" sz="2800"/>
              <a:t>Accessibility Online Training</a:t>
            </a:r>
            <a:endParaRPr lang="en-US"/>
          </a:p>
        </p:txBody>
      </p:sp>
      <p:sp>
        <p:nvSpPr>
          <p:cNvPr id="3" name="Presenter">
            <a:extLst>
              <a:ext uri="{FF2B5EF4-FFF2-40B4-BE49-F238E27FC236}">
                <a16:creationId xmlns:a16="http://schemas.microsoft.com/office/drawing/2014/main" id="{11DA7FC6-9151-4A2A-A2AC-2FC49A286923}"/>
              </a:ext>
            </a:extLst>
          </p:cNvPr>
          <p:cNvSpPr txBox="1"/>
          <p:nvPr/>
        </p:nvSpPr>
        <p:spPr>
          <a:xfrm>
            <a:off x="4939622" y="5558061"/>
            <a:ext cx="3731411" cy="464367"/>
          </a:xfrm>
          <a:prstGeom prst="rect">
            <a:avLst/>
          </a:prstGeom>
          <a:noFill/>
        </p:spPr>
        <p:txBody>
          <a:bodyPr wrap="none" lIns="137160" tIns="137160" rIns="137160" bIns="137160" rtlCol="0" anchor="t">
            <a:noAutofit/>
          </a:bodyPr>
          <a:lstStyle/>
          <a:p>
            <a:r>
              <a:rPr lang="en-US" dirty="0"/>
              <a:t>Today’s Trainer: Hannah Kloscak</a:t>
            </a:r>
          </a:p>
        </p:txBody>
      </p:sp>
      <p:pic>
        <p:nvPicPr>
          <p:cNvPr id="5" name="Image" descr="A woman sitting at a table using a computer.&#10;&#10;">
            <a:extLst>
              <a:ext uri="{FF2B5EF4-FFF2-40B4-BE49-F238E27FC236}">
                <a16:creationId xmlns:a16="http://schemas.microsoft.com/office/drawing/2014/main" id="{DE7E2C2D-99D2-4B84-984C-4FE0BB87F813}"/>
              </a:ext>
            </a:extLst>
          </p:cNvPr>
          <p:cNvPicPr>
            <a:picLocks noChangeAspect="1"/>
          </p:cNvPicPr>
          <p:nvPr/>
        </p:nvPicPr>
        <p:blipFill>
          <a:blip r:embed="rId2"/>
          <a:stretch>
            <a:fillRect/>
          </a:stretch>
        </p:blipFill>
        <p:spPr>
          <a:xfrm>
            <a:off x="324464" y="644088"/>
            <a:ext cx="8495071" cy="2900057"/>
          </a:xfrm>
          <a:prstGeom prst="rect">
            <a:avLst/>
          </a:prstGeom>
        </p:spPr>
      </p:pic>
    </p:spTree>
    <p:extLst>
      <p:ext uri="{BB962C8B-B14F-4D97-AF65-F5344CB8AC3E}">
        <p14:creationId xmlns:p14="http://schemas.microsoft.com/office/powerpoint/2010/main" val="197948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7907-5153-49A4-9F66-1DF3FB6A1229}"/>
              </a:ext>
            </a:extLst>
          </p:cNvPr>
          <p:cNvSpPr>
            <a:spLocks noGrp="1"/>
          </p:cNvSpPr>
          <p:nvPr>
            <p:ph type="title"/>
          </p:nvPr>
        </p:nvSpPr>
        <p:spPr/>
        <p:txBody>
          <a:bodyPr>
            <a:normAutofit fontScale="90000"/>
          </a:bodyPr>
          <a:lstStyle/>
          <a:p>
            <a:r>
              <a:rPr lang="en-US"/>
              <a:t>Screen Reader Activity Part 1: </a:t>
            </a:r>
            <a:br>
              <a:rPr lang="en-US">
                <a:latin typeface="+mj-ea"/>
                <a:cs typeface="+mj-ea"/>
              </a:rPr>
            </a:br>
            <a:r>
              <a:rPr lang="en-US"/>
              <a:t>Content Created </a:t>
            </a:r>
            <a:r>
              <a:rPr lang="en-US" b="1" i="1" u="sng"/>
              <a:t>without</a:t>
            </a:r>
            <a:r>
              <a:rPr lang="en-US"/>
              <a:t> Accessibility in Mind</a:t>
            </a:r>
            <a:br>
              <a:rPr lang="en-US">
                <a:latin typeface="+mj-ea"/>
                <a:cs typeface="+mj-ea"/>
              </a:rPr>
            </a:br>
            <a:endParaRPr lang="en-US"/>
          </a:p>
        </p:txBody>
      </p:sp>
      <p:pic>
        <p:nvPicPr>
          <p:cNvPr id="20" name="Picture 20" descr="A screenshot of inaccessible text example.">
            <a:extLst>
              <a:ext uri="{FF2B5EF4-FFF2-40B4-BE49-F238E27FC236}">
                <a16:creationId xmlns:a16="http://schemas.microsoft.com/office/drawing/2014/main" id="{7C3F654D-411A-4E94-A31D-FDFDCE4C4DB2}"/>
              </a:ext>
            </a:extLst>
          </p:cNvPr>
          <p:cNvPicPr>
            <a:picLocks noChangeAspect="1"/>
          </p:cNvPicPr>
          <p:nvPr/>
        </p:nvPicPr>
        <p:blipFill>
          <a:blip r:embed="rId5"/>
          <a:stretch>
            <a:fillRect/>
          </a:stretch>
        </p:blipFill>
        <p:spPr>
          <a:xfrm>
            <a:off x="2114550" y="1343164"/>
            <a:ext cx="4909178" cy="5508486"/>
          </a:xfrm>
          <a:prstGeom prst="rect">
            <a:avLst/>
          </a:prstGeom>
        </p:spPr>
      </p:pic>
      <p:pic>
        <p:nvPicPr>
          <p:cNvPr id="3" name="Inaccessible.mp3">
            <a:hlinkClick r:id="" action="ppaction://media"/>
            <a:extLst>
              <a:ext uri="{FF2B5EF4-FFF2-40B4-BE49-F238E27FC236}">
                <a16:creationId xmlns:a16="http://schemas.microsoft.com/office/drawing/2014/main" id="{A6DF8E0A-B14D-CA45-85E1-9C1B083006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06831" y="3503246"/>
            <a:ext cx="812800" cy="81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363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7907-5153-49A4-9F66-1DF3FB6A1229}"/>
              </a:ext>
            </a:extLst>
          </p:cNvPr>
          <p:cNvSpPr>
            <a:spLocks noGrp="1"/>
          </p:cNvSpPr>
          <p:nvPr>
            <p:ph type="title"/>
          </p:nvPr>
        </p:nvSpPr>
        <p:spPr>
          <a:xfrm>
            <a:off x="312615" y="595126"/>
            <a:ext cx="8518770" cy="770670"/>
          </a:xfrm>
        </p:spPr>
        <p:txBody>
          <a:bodyPr>
            <a:normAutofit fontScale="90000"/>
          </a:bodyPr>
          <a:lstStyle/>
          <a:p>
            <a:r>
              <a:rPr lang="en-US"/>
              <a:t>Screen Reader Activity Part 2: </a:t>
            </a:r>
            <a:br>
              <a:rPr lang="en-US"/>
            </a:br>
            <a:r>
              <a:rPr lang="en-US"/>
              <a:t>Content Created </a:t>
            </a:r>
            <a:r>
              <a:rPr lang="en-US" b="1" i="1" u="sng"/>
              <a:t>with</a:t>
            </a:r>
            <a:r>
              <a:rPr lang="en-US" b="1" i="1"/>
              <a:t> </a:t>
            </a:r>
            <a:r>
              <a:rPr lang="en-US"/>
              <a:t>Accessibility in Mind </a:t>
            </a:r>
            <a:br>
              <a:rPr lang="en-US"/>
            </a:br>
            <a:endParaRPr lang="en-US"/>
          </a:p>
        </p:txBody>
      </p:sp>
      <p:pic>
        <p:nvPicPr>
          <p:cNvPr id="4" name="Picture 4" descr="A screenshot of an accessible document. ">
            <a:extLst>
              <a:ext uri="{FF2B5EF4-FFF2-40B4-BE49-F238E27FC236}">
                <a16:creationId xmlns:a16="http://schemas.microsoft.com/office/drawing/2014/main" id="{FFE4C77E-B717-48CA-8284-B6F31EE50B24}"/>
              </a:ext>
            </a:extLst>
          </p:cNvPr>
          <p:cNvPicPr>
            <a:picLocks noChangeAspect="1"/>
          </p:cNvPicPr>
          <p:nvPr/>
        </p:nvPicPr>
        <p:blipFill>
          <a:blip r:embed="rId5"/>
          <a:stretch>
            <a:fillRect/>
          </a:stretch>
        </p:blipFill>
        <p:spPr>
          <a:xfrm>
            <a:off x="1962150" y="1323975"/>
            <a:ext cx="5299113" cy="5560613"/>
          </a:xfrm>
          <a:prstGeom prst="rect">
            <a:avLst/>
          </a:prstGeom>
        </p:spPr>
      </p:pic>
      <p:pic>
        <p:nvPicPr>
          <p:cNvPr id="3" name="Accessible.mp3">
            <a:hlinkClick r:id="" action="ppaction://media"/>
            <a:extLst>
              <a:ext uri="{FF2B5EF4-FFF2-40B4-BE49-F238E27FC236}">
                <a16:creationId xmlns:a16="http://schemas.microsoft.com/office/drawing/2014/main" id="{F9CA76A6-825A-8840-8E4F-353C7D6AAC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30984" y="3819769"/>
            <a:ext cx="812800" cy="81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632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0134-45F4-46B4-80B8-DA0AC58B1A5A}"/>
              </a:ext>
            </a:extLst>
          </p:cNvPr>
          <p:cNvSpPr>
            <a:spLocks noGrp="1"/>
          </p:cNvSpPr>
          <p:nvPr>
            <p:ph type="title"/>
          </p:nvPr>
        </p:nvSpPr>
        <p:spPr/>
        <p:txBody>
          <a:bodyPr/>
          <a:lstStyle/>
          <a:p>
            <a:r>
              <a:rPr lang="en-US"/>
              <a:t>Diverse Accessibility Challenges</a:t>
            </a:r>
          </a:p>
        </p:txBody>
      </p:sp>
      <p:sp>
        <p:nvSpPr>
          <p:cNvPr id="3" name="Rectangle 2">
            <a:extLst>
              <a:ext uri="{FF2B5EF4-FFF2-40B4-BE49-F238E27FC236}">
                <a16:creationId xmlns:a16="http://schemas.microsoft.com/office/drawing/2014/main" id="{25391ED0-B6B4-4772-86B2-B10274BC97EF}"/>
              </a:ext>
            </a:extLst>
          </p:cNvPr>
          <p:cNvSpPr/>
          <p:nvPr/>
        </p:nvSpPr>
        <p:spPr>
          <a:xfrm>
            <a:off x="319039" y="1329995"/>
            <a:ext cx="4207807"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r>
              <a:rPr lang="en-US" sz="2000" u="sng">
                <a:solidFill>
                  <a:schemeClr val="bg1"/>
                </a:solidFill>
              </a:rPr>
              <a:t>Cognitive</a:t>
            </a:r>
          </a:p>
        </p:txBody>
      </p:sp>
      <p:sp>
        <p:nvSpPr>
          <p:cNvPr id="4" name="Rectangle 3">
            <a:extLst>
              <a:ext uri="{FF2B5EF4-FFF2-40B4-BE49-F238E27FC236}">
                <a16:creationId xmlns:a16="http://schemas.microsoft.com/office/drawing/2014/main" id="{132768E5-72E4-47AE-9894-0334A49E5B0B}"/>
              </a:ext>
            </a:extLst>
          </p:cNvPr>
          <p:cNvSpPr/>
          <p:nvPr/>
        </p:nvSpPr>
        <p:spPr>
          <a:xfrm>
            <a:off x="4660917" y="1329996"/>
            <a:ext cx="4170467" cy="2357346"/>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r>
              <a:rPr lang="en-US" sz="2000" u="sng">
                <a:solidFill>
                  <a:schemeClr val="bg1"/>
                </a:solidFill>
              </a:rPr>
              <a:t>Visual</a:t>
            </a:r>
            <a:endParaRPr lang="en-US" u="sng">
              <a:solidFill>
                <a:schemeClr val="bg1"/>
              </a:solidFill>
            </a:endParaRPr>
          </a:p>
        </p:txBody>
      </p:sp>
      <p:sp>
        <p:nvSpPr>
          <p:cNvPr id="5" name="Rectangle 4">
            <a:extLst>
              <a:ext uri="{FF2B5EF4-FFF2-40B4-BE49-F238E27FC236}">
                <a16:creationId xmlns:a16="http://schemas.microsoft.com/office/drawing/2014/main" id="{7E678FB1-89E9-46C3-9FC7-C456C736ED7C}"/>
              </a:ext>
            </a:extLst>
          </p:cNvPr>
          <p:cNvSpPr/>
          <p:nvPr/>
        </p:nvSpPr>
        <p:spPr>
          <a:xfrm>
            <a:off x="312615" y="3820707"/>
            <a:ext cx="4214231"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r>
              <a:rPr lang="en-US" sz="2000" u="sng">
                <a:solidFill>
                  <a:schemeClr val="bg1"/>
                </a:solidFill>
              </a:rPr>
              <a:t>Physical</a:t>
            </a:r>
          </a:p>
        </p:txBody>
      </p:sp>
      <p:sp>
        <p:nvSpPr>
          <p:cNvPr id="6" name="Rectangle 5">
            <a:extLst>
              <a:ext uri="{FF2B5EF4-FFF2-40B4-BE49-F238E27FC236}">
                <a16:creationId xmlns:a16="http://schemas.microsoft.com/office/drawing/2014/main" id="{16FA737C-095C-4789-BC06-2E684517C215}"/>
              </a:ext>
            </a:extLst>
          </p:cNvPr>
          <p:cNvSpPr/>
          <p:nvPr/>
        </p:nvSpPr>
        <p:spPr>
          <a:xfrm>
            <a:off x="4660917" y="3820706"/>
            <a:ext cx="4170467" cy="2357348"/>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r>
              <a:rPr lang="en-US" sz="2000" u="sng">
                <a:solidFill>
                  <a:schemeClr val="bg1"/>
                </a:solidFill>
              </a:rPr>
              <a:t>Hearing</a:t>
            </a:r>
          </a:p>
        </p:txBody>
      </p:sp>
      <p:grpSp>
        <p:nvGrpSpPr>
          <p:cNvPr id="7" name="Group 6" descr="thinking icon" title="thinking icon">
            <a:extLst>
              <a:ext uri="{FF2B5EF4-FFF2-40B4-BE49-F238E27FC236}">
                <a16:creationId xmlns:a16="http://schemas.microsoft.com/office/drawing/2014/main" id="{87E9D7E5-DE4C-4A8B-8B26-779A5EEC6F3E}"/>
              </a:ext>
            </a:extLst>
          </p:cNvPr>
          <p:cNvGrpSpPr>
            <a:grpSpLocks noChangeAspect="1"/>
          </p:cNvGrpSpPr>
          <p:nvPr/>
        </p:nvGrpSpPr>
        <p:grpSpPr>
          <a:xfrm>
            <a:off x="482393" y="2032241"/>
            <a:ext cx="853697" cy="1031926"/>
            <a:chOff x="5438683" y="1529443"/>
            <a:chExt cx="306218" cy="365760"/>
          </a:xfrm>
          <a:solidFill>
            <a:srgbClr val="4372C4"/>
          </a:solidFill>
        </p:grpSpPr>
        <p:sp>
          <p:nvSpPr>
            <p:cNvPr id="8" name="Freeform 5" descr=" " title=" ">
              <a:extLst>
                <a:ext uri="{FF2B5EF4-FFF2-40B4-BE49-F238E27FC236}">
                  <a16:creationId xmlns:a16="http://schemas.microsoft.com/office/drawing/2014/main" id="{D31A79DC-00F6-4AD0-82F0-54AE11FF4739}"/>
                </a:ext>
              </a:extLst>
            </p:cNvPr>
            <p:cNvSpPr>
              <a:spLocks noEditPoints="1"/>
            </p:cNvSpPr>
            <p:nvPr/>
          </p:nvSpPr>
          <p:spPr bwMode="auto">
            <a:xfrm>
              <a:off x="5438683" y="1529443"/>
              <a:ext cx="306218" cy="365760"/>
            </a:xfrm>
            <a:custGeom>
              <a:avLst/>
              <a:gdLst>
                <a:gd name="T0" fmla="*/ 2139 w 2160"/>
                <a:gd name="T1" fmla="*/ 785 h 2580"/>
                <a:gd name="T2" fmla="*/ 2062 w 2160"/>
                <a:gd name="T3" fmla="*/ 557 h 2580"/>
                <a:gd name="T4" fmla="*/ 1934 w 2160"/>
                <a:gd name="T5" fmla="*/ 358 h 2580"/>
                <a:gd name="T6" fmla="*/ 1762 w 2160"/>
                <a:gd name="T7" fmla="*/ 196 h 2580"/>
                <a:gd name="T8" fmla="*/ 1556 w 2160"/>
                <a:gd name="T9" fmla="*/ 77 h 2580"/>
                <a:gd name="T10" fmla="*/ 1321 w 2160"/>
                <a:gd name="T11" fmla="*/ 11 h 2580"/>
                <a:gd name="T12" fmla="*/ 1098 w 2160"/>
                <a:gd name="T13" fmla="*/ 2 h 2580"/>
                <a:gd name="T14" fmla="*/ 861 w 2160"/>
                <a:gd name="T15" fmla="*/ 49 h 2580"/>
                <a:gd name="T16" fmla="*/ 645 w 2160"/>
                <a:gd name="T17" fmla="*/ 152 h 2580"/>
                <a:gd name="T18" fmla="*/ 474 w 2160"/>
                <a:gd name="T19" fmla="*/ 288 h 2580"/>
                <a:gd name="T20" fmla="*/ 324 w 2160"/>
                <a:gd name="T21" fmla="*/ 480 h 2580"/>
                <a:gd name="T22" fmla="*/ 227 w 2160"/>
                <a:gd name="T23" fmla="*/ 698 h 2580"/>
                <a:gd name="T24" fmla="*/ 187 w 2160"/>
                <a:gd name="T25" fmla="*/ 936 h 2580"/>
                <a:gd name="T26" fmla="*/ 16 w 2160"/>
                <a:gd name="T27" fmla="*/ 1472 h 2580"/>
                <a:gd name="T28" fmla="*/ 1 w 2160"/>
                <a:gd name="T29" fmla="*/ 1557 h 2580"/>
                <a:gd name="T30" fmla="*/ 32 w 2160"/>
                <a:gd name="T31" fmla="*/ 1641 h 2580"/>
                <a:gd name="T32" fmla="*/ 97 w 2160"/>
                <a:gd name="T33" fmla="*/ 1700 h 2580"/>
                <a:gd name="T34" fmla="*/ 185 w 2160"/>
                <a:gd name="T35" fmla="*/ 1724 h 2580"/>
                <a:gd name="T36" fmla="*/ 266 w 2160"/>
                <a:gd name="T37" fmla="*/ 1915 h 2580"/>
                <a:gd name="T38" fmla="*/ 359 w 2160"/>
                <a:gd name="T39" fmla="*/ 2067 h 2580"/>
                <a:gd name="T40" fmla="*/ 516 w 2160"/>
                <a:gd name="T41" fmla="*/ 2171 h 2580"/>
                <a:gd name="T42" fmla="*/ 619 w 2160"/>
                <a:gd name="T43" fmla="*/ 2476 h 2580"/>
                <a:gd name="T44" fmla="*/ 642 w 2160"/>
                <a:gd name="T45" fmla="*/ 2531 h 2580"/>
                <a:gd name="T46" fmla="*/ 686 w 2160"/>
                <a:gd name="T47" fmla="*/ 2568 h 2580"/>
                <a:gd name="T48" fmla="*/ 740 w 2160"/>
                <a:gd name="T49" fmla="*/ 2580 h 2580"/>
                <a:gd name="T50" fmla="*/ 1900 w 2160"/>
                <a:gd name="T51" fmla="*/ 2570 h 2580"/>
                <a:gd name="T52" fmla="*/ 1946 w 2160"/>
                <a:gd name="T53" fmla="*/ 2535 h 2580"/>
                <a:gd name="T54" fmla="*/ 1972 w 2160"/>
                <a:gd name="T55" fmla="*/ 2482 h 2580"/>
                <a:gd name="T56" fmla="*/ 2018 w 2160"/>
                <a:gd name="T57" fmla="*/ 1493 h 2580"/>
                <a:gd name="T58" fmla="*/ 2100 w 2160"/>
                <a:gd name="T59" fmla="*/ 1321 h 2580"/>
                <a:gd name="T60" fmla="*/ 2148 w 2160"/>
                <a:gd name="T61" fmla="*/ 1137 h 2580"/>
                <a:gd name="T62" fmla="*/ 2160 w 2160"/>
                <a:gd name="T63" fmla="*/ 984 h 2580"/>
                <a:gd name="T64" fmla="*/ 1846 w 2160"/>
                <a:gd name="T65" fmla="*/ 1536 h 2580"/>
                <a:gd name="T66" fmla="*/ 737 w 2160"/>
                <a:gd name="T67" fmla="*/ 2116 h 2580"/>
                <a:gd name="T68" fmla="*/ 690 w 2160"/>
                <a:gd name="T69" fmla="*/ 2086 h 2580"/>
                <a:gd name="T70" fmla="*/ 562 w 2160"/>
                <a:gd name="T71" fmla="*/ 2052 h 2580"/>
                <a:gd name="T72" fmla="*/ 440 w 2160"/>
                <a:gd name="T73" fmla="*/ 1968 h 2580"/>
                <a:gd name="T74" fmla="*/ 395 w 2160"/>
                <a:gd name="T75" fmla="*/ 1898 h 2580"/>
                <a:gd name="T76" fmla="*/ 376 w 2160"/>
                <a:gd name="T77" fmla="*/ 1806 h 2580"/>
                <a:gd name="T78" fmla="*/ 365 w 2160"/>
                <a:gd name="T79" fmla="*/ 1623 h 2580"/>
                <a:gd name="T80" fmla="*/ 317 w 2160"/>
                <a:gd name="T81" fmla="*/ 1595 h 2580"/>
                <a:gd name="T82" fmla="*/ 153 w 2160"/>
                <a:gd name="T83" fmla="*/ 1586 h 2580"/>
                <a:gd name="T84" fmla="*/ 129 w 2160"/>
                <a:gd name="T85" fmla="*/ 1541 h 2580"/>
                <a:gd name="T86" fmla="*/ 309 w 2160"/>
                <a:gd name="T87" fmla="*/ 1059 h 2580"/>
                <a:gd name="T88" fmla="*/ 317 w 2160"/>
                <a:gd name="T89" fmla="*/ 899 h 2580"/>
                <a:gd name="T90" fmla="*/ 363 w 2160"/>
                <a:gd name="T91" fmla="*/ 696 h 2580"/>
                <a:gd name="T92" fmla="*/ 457 w 2160"/>
                <a:gd name="T93" fmla="*/ 509 h 2580"/>
                <a:gd name="T94" fmla="*/ 581 w 2160"/>
                <a:gd name="T95" fmla="*/ 364 h 2580"/>
                <a:gd name="T96" fmla="*/ 749 w 2160"/>
                <a:gd name="T97" fmla="*/ 238 h 2580"/>
                <a:gd name="T98" fmla="*/ 942 w 2160"/>
                <a:gd name="T99" fmla="*/ 158 h 2580"/>
                <a:gd name="T100" fmla="*/ 1151 w 2160"/>
                <a:gd name="T101" fmla="*/ 128 h 2580"/>
                <a:gd name="T102" fmla="*/ 1345 w 2160"/>
                <a:gd name="T103" fmla="*/ 145 h 2580"/>
                <a:gd name="T104" fmla="*/ 1544 w 2160"/>
                <a:gd name="T105" fmla="*/ 212 h 2580"/>
                <a:gd name="T106" fmla="*/ 1718 w 2160"/>
                <a:gd name="T107" fmla="*/ 324 h 2580"/>
                <a:gd name="T108" fmla="*/ 1860 w 2160"/>
                <a:gd name="T109" fmla="*/ 472 h 2580"/>
                <a:gd name="T110" fmla="*/ 1964 w 2160"/>
                <a:gd name="T111" fmla="*/ 650 h 2580"/>
                <a:gd name="T112" fmla="*/ 2021 w 2160"/>
                <a:gd name="T113" fmla="*/ 854 h 2580"/>
                <a:gd name="T114" fmla="*/ 2030 w 2160"/>
                <a:gd name="T115" fmla="*/ 1037 h 2580"/>
                <a:gd name="T116" fmla="*/ 2003 w 2160"/>
                <a:gd name="T117" fmla="*/ 1205 h 2580"/>
                <a:gd name="T118" fmla="*/ 1941 w 2160"/>
                <a:gd name="T119" fmla="*/ 1365 h 2580"/>
                <a:gd name="T120" fmla="*/ 1859 w 2160"/>
                <a:gd name="T121" fmla="*/ 1498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60" h="2580">
                  <a:moveTo>
                    <a:pt x="2160" y="984"/>
                  </a:moveTo>
                  <a:lnTo>
                    <a:pt x="2160" y="984"/>
                  </a:lnTo>
                  <a:lnTo>
                    <a:pt x="2159" y="958"/>
                  </a:lnTo>
                  <a:lnTo>
                    <a:pt x="2159" y="934"/>
                  </a:lnTo>
                  <a:lnTo>
                    <a:pt x="2156" y="908"/>
                  </a:lnTo>
                  <a:lnTo>
                    <a:pt x="2154" y="883"/>
                  </a:lnTo>
                  <a:lnTo>
                    <a:pt x="2151" y="859"/>
                  </a:lnTo>
                  <a:lnTo>
                    <a:pt x="2148" y="834"/>
                  </a:lnTo>
                  <a:lnTo>
                    <a:pt x="2144" y="810"/>
                  </a:lnTo>
                  <a:lnTo>
                    <a:pt x="2139" y="785"/>
                  </a:lnTo>
                  <a:lnTo>
                    <a:pt x="2134" y="762"/>
                  </a:lnTo>
                  <a:lnTo>
                    <a:pt x="2128" y="739"/>
                  </a:lnTo>
                  <a:lnTo>
                    <a:pt x="2122" y="714"/>
                  </a:lnTo>
                  <a:lnTo>
                    <a:pt x="2115" y="692"/>
                  </a:lnTo>
                  <a:lnTo>
                    <a:pt x="2107" y="669"/>
                  </a:lnTo>
                  <a:lnTo>
                    <a:pt x="2100" y="645"/>
                  </a:lnTo>
                  <a:lnTo>
                    <a:pt x="2091" y="623"/>
                  </a:lnTo>
                  <a:lnTo>
                    <a:pt x="2081" y="601"/>
                  </a:lnTo>
                  <a:lnTo>
                    <a:pt x="2072" y="579"/>
                  </a:lnTo>
                  <a:lnTo>
                    <a:pt x="2062" y="557"/>
                  </a:lnTo>
                  <a:lnTo>
                    <a:pt x="2051" y="536"/>
                  </a:lnTo>
                  <a:lnTo>
                    <a:pt x="2040" y="515"/>
                  </a:lnTo>
                  <a:lnTo>
                    <a:pt x="2029" y="494"/>
                  </a:lnTo>
                  <a:lnTo>
                    <a:pt x="2016" y="474"/>
                  </a:lnTo>
                  <a:lnTo>
                    <a:pt x="2003" y="454"/>
                  </a:lnTo>
                  <a:lnTo>
                    <a:pt x="1991" y="434"/>
                  </a:lnTo>
                  <a:lnTo>
                    <a:pt x="1977" y="415"/>
                  </a:lnTo>
                  <a:lnTo>
                    <a:pt x="1964" y="395"/>
                  </a:lnTo>
                  <a:lnTo>
                    <a:pt x="1949" y="377"/>
                  </a:lnTo>
                  <a:lnTo>
                    <a:pt x="1934" y="358"/>
                  </a:lnTo>
                  <a:lnTo>
                    <a:pt x="1918" y="340"/>
                  </a:lnTo>
                  <a:lnTo>
                    <a:pt x="1902" y="323"/>
                  </a:lnTo>
                  <a:lnTo>
                    <a:pt x="1886" y="305"/>
                  </a:lnTo>
                  <a:lnTo>
                    <a:pt x="1870" y="288"/>
                  </a:lnTo>
                  <a:lnTo>
                    <a:pt x="1853" y="272"/>
                  </a:lnTo>
                  <a:lnTo>
                    <a:pt x="1836" y="255"/>
                  </a:lnTo>
                  <a:lnTo>
                    <a:pt x="1817" y="240"/>
                  </a:lnTo>
                  <a:lnTo>
                    <a:pt x="1799" y="225"/>
                  </a:lnTo>
                  <a:lnTo>
                    <a:pt x="1781" y="210"/>
                  </a:lnTo>
                  <a:lnTo>
                    <a:pt x="1762" y="196"/>
                  </a:lnTo>
                  <a:lnTo>
                    <a:pt x="1744" y="182"/>
                  </a:lnTo>
                  <a:lnTo>
                    <a:pt x="1724" y="168"/>
                  </a:lnTo>
                  <a:lnTo>
                    <a:pt x="1703" y="155"/>
                  </a:lnTo>
                  <a:lnTo>
                    <a:pt x="1684" y="142"/>
                  </a:lnTo>
                  <a:lnTo>
                    <a:pt x="1663" y="130"/>
                  </a:lnTo>
                  <a:lnTo>
                    <a:pt x="1642" y="119"/>
                  </a:lnTo>
                  <a:lnTo>
                    <a:pt x="1621" y="108"/>
                  </a:lnTo>
                  <a:lnTo>
                    <a:pt x="1600" y="97"/>
                  </a:lnTo>
                  <a:lnTo>
                    <a:pt x="1578" y="87"/>
                  </a:lnTo>
                  <a:lnTo>
                    <a:pt x="1556" y="77"/>
                  </a:lnTo>
                  <a:lnTo>
                    <a:pt x="1534" y="69"/>
                  </a:lnTo>
                  <a:lnTo>
                    <a:pt x="1510" y="60"/>
                  </a:lnTo>
                  <a:lnTo>
                    <a:pt x="1488" y="52"/>
                  </a:lnTo>
                  <a:lnTo>
                    <a:pt x="1465" y="44"/>
                  </a:lnTo>
                  <a:lnTo>
                    <a:pt x="1442" y="37"/>
                  </a:lnTo>
                  <a:lnTo>
                    <a:pt x="1418" y="31"/>
                  </a:lnTo>
                  <a:lnTo>
                    <a:pt x="1395" y="26"/>
                  </a:lnTo>
                  <a:lnTo>
                    <a:pt x="1370" y="20"/>
                  </a:lnTo>
                  <a:lnTo>
                    <a:pt x="1346" y="15"/>
                  </a:lnTo>
                  <a:lnTo>
                    <a:pt x="1321" y="11"/>
                  </a:lnTo>
                  <a:lnTo>
                    <a:pt x="1297" y="7"/>
                  </a:lnTo>
                  <a:lnTo>
                    <a:pt x="1272" y="5"/>
                  </a:lnTo>
                  <a:lnTo>
                    <a:pt x="1248" y="2"/>
                  </a:lnTo>
                  <a:lnTo>
                    <a:pt x="1223" y="1"/>
                  </a:lnTo>
                  <a:lnTo>
                    <a:pt x="1197" y="0"/>
                  </a:lnTo>
                  <a:lnTo>
                    <a:pt x="1171" y="0"/>
                  </a:lnTo>
                  <a:lnTo>
                    <a:pt x="1171" y="0"/>
                  </a:lnTo>
                  <a:lnTo>
                    <a:pt x="1147" y="0"/>
                  </a:lnTo>
                  <a:lnTo>
                    <a:pt x="1122" y="1"/>
                  </a:lnTo>
                  <a:lnTo>
                    <a:pt x="1098" y="2"/>
                  </a:lnTo>
                  <a:lnTo>
                    <a:pt x="1074" y="5"/>
                  </a:lnTo>
                  <a:lnTo>
                    <a:pt x="1050" y="7"/>
                  </a:lnTo>
                  <a:lnTo>
                    <a:pt x="1025" y="10"/>
                  </a:lnTo>
                  <a:lnTo>
                    <a:pt x="1002" y="15"/>
                  </a:lnTo>
                  <a:lnTo>
                    <a:pt x="977" y="18"/>
                  </a:lnTo>
                  <a:lnTo>
                    <a:pt x="954" y="23"/>
                  </a:lnTo>
                  <a:lnTo>
                    <a:pt x="931" y="29"/>
                  </a:lnTo>
                  <a:lnTo>
                    <a:pt x="907" y="36"/>
                  </a:lnTo>
                  <a:lnTo>
                    <a:pt x="884" y="42"/>
                  </a:lnTo>
                  <a:lnTo>
                    <a:pt x="861" y="49"/>
                  </a:lnTo>
                  <a:lnTo>
                    <a:pt x="839" y="58"/>
                  </a:lnTo>
                  <a:lnTo>
                    <a:pt x="817" y="65"/>
                  </a:lnTo>
                  <a:lnTo>
                    <a:pt x="794" y="75"/>
                  </a:lnTo>
                  <a:lnTo>
                    <a:pt x="772" y="83"/>
                  </a:lnTo>
                  <a:lnTo>
                    <a:pt x="750" y="94"/>
                  </a:lnTo>
                  <a:lnTo>
                    <a:pt x="728" y="104"/>
                  </a:lnTo>
                  <a:lnTo>
                    <a:pt x="707" y="115"/>
                  </a:lnTo>
                  <a:lnTo>
                    <a:pt x="686" y="128"/>
                  </a:lnTo>
                  <a:lnTo>
                    <a:pt x="666" y="139"/>
                  </a:lnTo>
                  <a:lnTo>
                    <a:pt x="645" y="152"/>
                  </a:lnTo>
                  <a:lnTo>
                    <a:pt x="625" y="166"/>
                  </a:lnTo>
                  <a:lnTo>
                    <a:pt x="605" y="179"/>
                  </a:lnTo>
                  <a:lnTo>
                    <a:pt x="586" y="193"/>
                  </a:lnTo>
                  <a:lnTo>
                    <a:pt x="566" y="207"/>
                  </a:lnTo>
                  <a:lnTo>
                    <a:pt x="546" y="223"/>
                  </a:lnTo>
                  <a:lnTo>
                    <a:pt x="528" y="238"/>
                  </a:lnTo>
                  <a:lnTo>
                    <a:pt x="510" y="255"/>
                  </a:lnTo>
                  <a:lnTo>
                    <a:pt x="491" y="271"/>
                  </a:lnTo>
                  <a:lnTo>
                    <a:pt x="474" y="288"/>
                  </a:lnTo>
                  <a:lnTo>
                    <a:pt x="474" y="288"/>
                  </a:lnTo>
                  <a:lnTo>
                    <a:pt x="457" y="307"/>
                  </a:lnTo>
                  <a:lnTo>
                    <a:pt x="440" y="324"/>
                  </a:lnTo>
                  <a:lnTo>
                    <a:pt x="424" y="342"/>
                  </a:lnTo>
                  <a:lnTo>
                    <a:pt x="408" y="361"/>
                  </a:lnTo>
                  <a:lnTo>
                    <a:pt x="393" y="380"/>
                  </a:lnTo>
                  <a:lnTo>
                    <a:pt x="378" y="400"/>
                  </a:lnTo>
                  <a:lnTo>
                    <a:pt x="363" y="418"/>
                  </a:lnTo>
                  <a:lnTo>
                    <a:pt x="350" y="439"/>
                  </a:lnTo>
                  <a:lnTo>
                    <a:pt x="336" y="459"/>
                  </a:lnTo>
                  <a:lnTo>
                    <a:pt x="324" y="480"/>
                  </a:lnTo>
                  <a:lnTo>
                    <a:pt x="312" y="501"/>
                  </a:lnTo>
                  <a:lnTo>
                    <a:pt x="301" y="521"/>
                  </a:lnTo>
                  <a:lnTo>
                    <a:pt x="290" y="542"/>
                  </a:lnTo>
                  <a:lnTo>
                    <a:pt x="279" y="564"/>
                  </a:lnTo>
                  <a:lnTo>
                    <a:pt x="269" y="586"/>
                  </a:lnTo>
                  <a:lnTo>
                    <a:pt x="259" y="607"/>
                  </a:lnTo>
                  <a:lnTo>
                    <a:pt x="251" y="631"/>
                  </a:lnTo>
                  <a:lnTo>
                    <a:pt x="242" y="653"/>
                  </a:lnTo>
                  <a:lnTo>
                    <a:pt x="235" y="675"/>
                  </a:lnTo>
                  <a:lnTo>
                    <a:pt x="227" y="698"/>
                  </a:lnTo>
                  <a:lnTo>
                    <a:pt x="220" y="721"/>
                  </a:lnTo>
                  <a:lnTo>
                    <a:pt x="214" y="745"/>
                  </a:lnTo>
                  <a:lnTo>
                    <a:pt x="209" y="768"/>
                  </a:lnTo>
                  <a:lnTo>
                    <a:pt x="204" y="791"/>
                  </a:lnTo>
                  <a:lnTo>
                    <a:pt x="199" y="815"/>
                  </a:lnTo>
                  <a:lnTo>
                    <a:pt x="195" y="839"/>
                  </a:lnTo>
                  <a:lnTo>
                    <a:pt x="193" y="862"/>
                  </a:lnTo>
                  <a:lnTo>
                    <a:pt x="189" y="887"/>
                  </a:lnTo>
                  <a:lnTo>
                    <a:pt x="188" y="912"/>
                  </a:lnTo>
                  <a:lnTo>
                    <a:pt x="187" y="936"/>
                  </a:lnTo>
                  <a:lnTo>
                    <a:pt x="185" y="961"/>
                  </a:lnTo>
                  <a:lnTo>
                    <a:pt x="185" y="985"/>
                  </a:lnTo>
                  <a:lnTo>
                    <a:pt x="185" y="1023"/>
                  </a:lnTo>
                  <a:lnTo>
                    <a:pt x="185" y="1023"/>
                  </a:lnTo>
                  <a:lnTo>
                    <a:pt x="124" y="1181"/>
                  </a:lnTo>
                  <a:lnTo>
                    <a:pt x="77" y="1300"/>
                  </a:lnTo>
                  <a:lnTo>
                    <a:pt x="45" y="1389"/>
                  </a:lnTo>
                  <a:lnTo>
                    <a:pt x="33" y="1422"/>
                  </a:lnTo>
                  <a:lnTo>
                    <a:pt x="23" y="1450"/>
                  </a:lnTo>
                  <a:lnTo>
                    <a:pt x="16" y="1472"/>
                  </a:lnTo>
                  <a:lnTo>
                    <a:pt x="10" y="1489"/>
                  </a:lnTo>
                  <a:lnTo>
                    <a:pt x="6" y="1503"/>
                  </a:lnTo>
                  <a:lnTo>
                    <a:pt x="2" y="1514"/>
                  </a:lnTo>
                  <a:lnTo>
                    <a:pt x="1" y="1522"/>
                  </a:lnTo>
                  <a:lnTo>
                    <a:pt x="0" y="1529"/>
                  </a:lnTo>
                  <a:lnTo>
                    <a:pt x="0" y="1534"/>
                  </a:lnTo>
                  <a:lnTo>
                    <a:pt x="0" y="1538"/>
                  </a:lnTo>
                  <a:lnTo>
                    <a:pt x="0" y="1538"/>
                  </a:lnTo>
                  <a:lnTo>
                    <a:pt x="0" y="1548"/>
                  </a:lnTo>
                  <a:lnTo>
                    <a:pt x="1" y="1557"/>
                  </a:lnTo>
                  <a:lnTo>
                    <a:pt x="2" y="1567"/>
                  </a:lnTo>
                  <a:lnTo>
                    <a:pt x="4" y="1575"/>
                  </a:lnTo>
                  <a:lnTo>
                    <a:pt x="6" y="1585"/>
                  </a:lnTo>
                  <a:lnTo>
                    <a:pt x="9" y="1594"/>
                  </a:lnTo>
                  <a:lnTo>
                    <a:pt x="11" y="1602"/>
                  </a:lnTo>
                  <a:lnTo>
                    <a:pt x="15" y="1611"/>
                  </a:lnTo>
                  <a:lnTo>
                    <a:pt x="18" y="1618"/>
                  </a:lnTo>
                  <a:lnTo>
                    <a:pt x="22" y="1627"/>
                  </a:lnTo>
                  <a:lnTo>
                    <a:pt x="27" y="1634"/>
                  </a:lnTo>
                  <a:lnTo>
                    <a:pt x="32" y="1641"/>
                  </a:lnTo>
                  <a:lnTo>
                    <a:pt x="37" y="1649"/>
                  </a:lnTo>
                  <a:lnTo>
                    <a:pt x="43" y="1656"/>
                  </a:lnTo>
                  <a:lnTo>
                    <a:pt x="48" y="1662"/>
                  </a:lnTo>
                  <a:lnTo>
                    <a:pt x="54" y="1670"/>
                  </a:lnTo>
                  <a:lnTo>
                    <a:pt x="61" y="1675"/>
                  </a:lnTo>
                  <a:lnTo>
                    <a:pt x="68" y="1681"/>
                  </a:lnTo>
                  <a:lnTo>
                    <a:pt x="74" y="1687"/>
                  </a:lnTo>
                  <a:lnTo>
                    <a:pt x="81" y="1692"/>
                  </a:lnTo>
                  <a:lnTo>
                    <a:pt x="90" y="1697"/>
                  </a:lnTo>
                  <a:lnTo>
                    <a:pt x="97" y="1700"/>
                  </a:lnTo>
                  <a:lnTo>
                    <a:pt x="104" y="1705"/>
                  </a:lnTo>
                  <a:lnTo>
                    <a:pt x="113" y="1709"/>
                  </a:lnTo>
                  <a:lnTo>
                    <a:pt x="122" y="1711"/>
                  </a:lnTo>
                  <a:lnTo>
                    <a:pt x="130" y="1715"/>
                  </a:lnTo>
                  <a:lnTo>
                    <a:pt x="139" y="1718"/>
                  </a:lnTo>
                  <a:lnTo>
                    <a:pt x="147" y="1720"/>
                  </a:lnTo>
                  <a:lnTo>
                    <a:pt x="157" y="1721"/>
                  </a:lnTo>
                  <a:lnTo>
                    <a:pt x="166" y="1722"/>
                  </a:lnTo>
                  <a:lnTo>
                    <a:pt x="176" y="1722"/>
                  </a:lnTo>
                  <a:lnTo>
                    <a:pt x="185" y="1724"/>
                  </a:lnTo>
                  <a:lnTo>
                    <a:pt x="247" y="1724"/>
                  </a:lnTo>
                  <a:lnTo>
                    <a:pt x="247" y="1785"/>
                  </a:lnTo>
                  <a:lnTo>
                    <a:pt x="247" y="1785"/>
                  </a:lnTo>
                  <a:lnTo>
                    <a:pt x="247" y="1805"/>
                  </a:lnTo>
                  <a:lnTo>
                    <a:pt x="248" y="1823"/>
                  </a:lnTo>
                  <a:lnTo>
                    <a:pt x="251" y="1843"/>
                  </a:lnTo>
                  <a:lnTo>
                    <a:pt x="253" y="1861"/>
                  </a:lnTo>
                  <a:lnTo>
                    <a:pt x="257" y="1879"/>
                  </a:lnTo>
                  <a:lnTo>
                    <a:pt x="262" y="1898"/>
                  </a:lnTo>
                  <a:lnTo>
                    <a:pt x="266" y="1915"/>
                  </a:lnTo>
                  <a:lnTo>
                    <a:pt x="273" y="1932"/>
                  </a:lnTo>
                  <a:lnTo>
                    <a:pt x="279" y="1949"/>
                  </a:lnTo>
                  <a:lnTo>
                    <a:pt x="286" y="1965"/>
                  </a:lnTo>
                  <a:lnTo>
                    <a:pt x="295" y="1981"/>
                  </a:lnTo>
                  <a:lnTo>
                    <a:pt x="303" y="1996"/>
                  </a:lnTo>
                  <a:lnTo>
                    <a:pt x="313" y="2012"/>
                  </a:lnTo>
                  <a:lnTo>
                    <a:pt x="323" y="2027"/>
                  </a:lnTo>
                  <a:lnTo>
                    <a:pt x="334" y="2040"/>
                  </a:lnTo>
                  <a:lnTo>
                    <a:pt x="346" y="2055"/>
                  </a:lnTo>
                  <a:lnTo>
                    <a:pt x="359" y="2067"/>
                  </a:lnTo>
                  <a:lnTo>
                    <a:pt x="371" y="2081"/>
                  </a:lnTo>
                  <a:lnTo>
                    <a:pt x="384" y="2093"/>
                  </a:lnTo>
                  <a:lnTo>
                    <a:pt x="399" y="2104"/>
                  </a:lnTo>
                  <a:lnTo>
                    <a:pt x="414" y="2115"/>
                  </a:lnTo>
                  <a:lnTo>
                    <a:pt x="429" y="2126"/>
                  </a:lnTo>
                  <a:lnTo>
                    <a:pt x="446" y="2137"/>
                  </a:lnTo>
                  <a:lnTo>
                    <a:pt x="462" y="2146"/>
                  </a:lnTo>
                  <a:lnTo>
                    <a:pt x="479" y="2156"/>
                  </a:lnTo>
                  <a:lnTo>
                    <a:pt x="497" y="2164"/>
                  </a:lnTo>
                  <a:lnTo>
                    <a:pt x="516" y="2171"/>
                  </a:lnTo>
                  <a:lnTo>
                    <a:pt x="535" y="2179"/>
                  </a:lnTo>
                  <a:lnTo>
                    <a:pt x="555" y="2186"/>
                  </a:lnTo>
                  <a:lnTo>
                    <a:pt x="575" y="2192"/>
                  </a:lnTo>
                  <a:lnTo>
                    <a:pt x="596" y="2198"/>
                  </a:lnTo>
                  <a:lnTo>
                    <a:pt x="616" y="2203"/>
                  </a:lnTo>
                  <a:lnTo>
                    <a:pt x="616" y="2457"/>
                  </a:lnTo>
                  <a:lnTo>
                    <a:pt x="616" y="2457"/>
                  </a:lnTo>
                  <a:lnTo>
                    <a:pt x="618" y="2463"/>
                  </a:lnTo>
                  <a:lnTo>
                    <a:pt x="618" y="2470"/>
                  </a:lnTo>
                  <a:lnTo>
                    <a:pt x="619" y="2476"/>
                  </a:lnTo>
                  <a:lnTo>
                    <a:pt x="620" y="2482"/>
                  </a:lnTo>
                  <a:lnTo>
                    <a:pt x="621" y="2488"/>
                  </a:lnTo>
                  <a:lnTo>
                    <a:pt x="623" y="2494"/>
                  </a:lnTo>
                  <a:lnTo>
                    <a:pt x="625" y="2499"/>
                  </a:lnTo>
                  <a:lnTo>
                    <a:pt x="627" y="2505"/>
                  </a:lnTo>
                  <a:lnTo>
                    <a:pt x="630" y="2510"/>
                  </a:lnTo>
                  <a:lnTo>
                    <a:pt x="632" y="2516"/>
                  </a:lnTo>
                  <a:lnTo>
                    <a:pt x="635" y="2521"/>
                  </a:lnTo>
                  <a:lnTo>
                    <a:pt x="639" y="2526"/>
                  </a:lnTo>
                  <a:lnTo>
                    <a:pt x="642" y="2531"/>
                  </a:lnTo>
                  <a:lnTo>
                    <a:pt x="645" y="2536"/>
                  </a:lnTo>
                  <a:lnTo>
                    <a:pt x="650" y="2540"/>
                  </a:lnTo>
                  <a:lnTo>
                    <a:pt x="653" y="2544"/>
                  </a:lnTo>
                  <a:lnTo>
                    <a:pt x="658" y="2548"/>
                  </a:lnTo>
                  <a:lnTo>
                    <a:pt x="662" y="2552"/>
                  </a:lnTo>
                  <a:lnTo>
                    <a:pt x="667" y="2555"/>
                  </a:lnTo>
                  <a:lnTo>
                    <a:pt x="672" y="2559"/>
                  </a:lnTo>
                  <a:lnTo>
                    <a:pt x="677" y="2563"/>
                  </a:lnTo>
                  <a:lnTo>
                    <a:pt x="682" y="2565"/>
                  </a:lnTo>
                  <a:lnTo>
                    <a:pt x="686" y="2568"/>
                  </a:lnTo>
                  <a:lnTo>
                    <a:pt x="693" y="2570"/>
                  </a:lnTo>
                  <a:lnTo>
                    <a:pt x="699" y="2573"/>
                  </a:lnTo>
                  <a:lnTo>
                    <a:pt x="704" y="2575"/>
                  </a:lnTo>
                  <a:lnTo>
                    <a:pt x="710" y="2576"/>
                  </a:lnTo>
                  <a:lnTo>
                    <a:pt x="716" y="2578"/>
                  </a:lnTo>
                  <a:lnTo>
                    <a:pt x="722" y="2579"/>
                  </a:lnTo>
                  <a:lnTo>
                    <a:pt x="728" y="2580"/>
                  </a:lnTo>
                  <a:lnTo>
                    <a:pt x="734" y="2580"/>
                  </a:lnTo>
                  <a:lnTo>
                    <a:pt x="740" y="2580"/>
                  </a:lnTo>
                  <a:lnTo>
                    <a:pt x="740" y="2580"/>
                  </a:lnTo>
                  <a:lnTo>
                    <a:pt x="1852" y="2580"/>
                  </a:lnTo>
                  <a:lnTo>
                    <a:pt x="1852" y="2580"/>
                  </a:lnTo>
                  <a:lnTo>
                    <a:pt x="1858" y="2580"/>
                  </a:lnTo>
                  <a:lnTo>
                    <a:pt x="1864" y="2580"/>
                  </a:lnTo>
                  <a:lnTo>
                    <a:pt x="1870" y="2579"/>
                  </a:lnTo>
                  <a:lnTo>
                    <a:pt x="1876" y="2578"/>
                  </a:lnTo>
                  <a:lnTo>
                    <a:pt x="1882" y="2576"/>
                  </a:lnTo>
                  <a:lnTo>
                    <a:pt x="1889" y="2575"/>
                  </a:lnTo>
                  <a:lnTo>
                    <a:pt x="1894" y="2573"/>
                  </a:lnTo>
                  <a:lnTo>
                    <a:pt x="1900" y="2570"/>
                  </a:lnTo>
                  <a:lnTo>
                    <a:pt x="1905" y="2568"/>
                  </a:lnTo>
                  <a:lnTo>
                    <a:pt x="1911" y="2565"/>
                  </a:lnTo>
                  <a:lnTo>
                    <a:pt x="1916" y="2562"/>
                  </a:lnTo>
                  <a:lnTo>
                    <a:pt x="1921" y="2559"/>
                  </a:lnTo>
                  <a:lnTo>
                    <a:pt x="1925" y="2555"/>
                  </a:lnTo>
                  <a:lnTo>
                    <a:pt x="1930" y="2552"/>
                  </a:lnTo>
                  <a:lnTo>
                    <a:pt x="1934" y="2548"/>
                  </a:lnTo>
                  <a:lnTo>
                    <a:pt x="1939" y="2543"/>
                  </a:lnTo>
                  <a:lnTo>
                    <a:pt x="1943" y="2540"/>
                  </a:lnTo>
                  <a:lnTo>
                    <a:pt x="1946" y="2535"/>
                  </a:lnTo>
                  <a:lnTo>
                    <a:pt x="1950" y="2531"/>
                  </a:lnTo>
                  <a:lnTo>
                    <a:pt x="1954" y="2526"/>
                  </a:lnTo>
                  <a:lnTo>
                    <a:pt x="1957" y="2520"/>
                  </a:lnTo>
                  <a:lnTo>
                    <a:pt x="1960" y="2515"/>
                  </a:lnTo>
                  <a:lnTo>
                    <a:pt x="1962" y="2510"/>
                  </a:lnTo>
                  <a:lnTo>
                    <a:pt x="1965" y="2504"/>
                  </a:lnTo>
                  <a:lnTo>
                    <a:pt x="1967" y="2499"/>
                  </a:lnTo>
                  <a:lnTo>
                    <a:pt x="1970" y="2493"/>
                  </a:lnTo>
                  <a:lnTo>
                    <a:pt x="1971" y="2487"/>
                  </a:lnTo>
                  <a:lnTo>
                    <a:pt x="1972" y="2482"/>
                  </a:lnTo>
                  <a:lnTo>
                    <a:pt x="1973" y="2476"/>
                  </a:lnTo>
                  <a:lnTo>
                    <a:pt x="1975" y="2470"/>
                  </a:lnTo>
                  <a:lnTo>
                    <a:pt x="1975" y="2463"/>
                  </a:lnTo>
                  <a:lnTo>
                    <a:pt x="1975" y="2456"/>
                  </a:lnTo>
                  <a:lnTo>
                    <a:pt x="1975" y="1557"/>
                  </a:lnTo>
                  <a:lnTo>
                    <a:pt x="1975" y="1557"/>
                  </a:lnTo>
                  <a:lnTo>
                    <a:pt x="1986" y="1541"/>
                  </a:lnTo>
                  <a:lnTo>
                    <a:pt x="1997" y="1525"/>
                  </a:lnTo>
                  <a:lnTo>
                    <a:pt x="2008" y="1509"/>
                  </a:lnTo>
                  <a:lnTo>
                    <a:pt x="2018" y="1493"/>
                  </a:lnTo>
                  <a:lnTo>
                    <a:pt x="2027" y="1476"/>
                  </a:lnTo>
                  <a:lnTo>
                    <a:pt x="2036" y="1460"/>
                  </a:lnTo>
                  <a:lnTo>
                    <a:pt x="2046" y="1443"/>
                  </a:lnTo>
                  <a:lnTo>
                    <a:pt x="2054" y="1426"/>
                  </a:lnTo>
                  <a:lnTo>
                    <a:pt x="2063" y="1408"/>
                  </a:lnTo>
                  <a:lnTo>
                    <a:pt x="2072" y="1391"/>
                  </a:lnTo>
                  <a:lnTo>
                    <a:pt x="2079" y="1374"/>
                  </a:lnTo>
                  <a:lnTo>
                    <a:pt x="2086" y="1357"/>
                  </a:lnTo>
                  <a:lnTo>
                    <a:pt x="2094" y="1338"/>
                  </a:lnTo>
                  <a:lnTo>
                    <a:pt x="2100" y="1321"/>
                  </a:lnTo>
                  <a:lnTo>
                    <a:pt x="2106" y="1303"/>
                  </a:lnTo>
                  <a:lnTo>
                    <a:pt x="2112" y="1286"/>
                  </a:lnTo>
                  <a:lnTo>
                    <a:pt x="2118" y="1267"/>
                  </a:lnTo>
                  <a:lnTo>
                    <a:pt x="2123" y="1249"/>
                  </a:lnTo>
                  <a:lnTo>
                    <a:pt x="2128" y="1230"/>
                  </a:lnTo>
                  <a:lnTo>
                    <a:pt x="2133" y="1212"/>
                  </a:lnTo>
                  <a:lnTo>
                    <a:pt x="2137" y="1194"/>
                  </a:lnTo>
                  <a:lnTo>
                    <a:pt x="2142" y="1174"/>
                  </a:lnTo>
                  <a:lnTo>
                    <a:pt x="2144" y="1156"/>
                  </a:lnTo>
                  <a:lnTo>
                    <a:pt x="2148" y="1137"/>
                  </a:lnTo>
                  <a:lnTo>
                    <a:pt x="2150" y="1119"/>
                  </a:lnTo>
                  <a:lnTo>
                    <a:pt x="2153" y="1099"/>
                  </a:lnTo>
                  <a:lnTo>
                    <a:pt x="2155" y="1081"/>
                  </a:lnTo>
                  <a:lnTo>
                    <a:pt x="2156" y="1061"/>
                  </a:lnTo>
                  <a:lnTo>
                    <a:pt x="2158" y="1042"/>
                  </a:lnTo>
                  <a:lnTo>
                    <a:pt x="2159" y="1023"/>
                  </a:lnTo>
                  <a:lnTo>
                    <a:pt x="2159" y="1004"/>
                  </a:lnTo>
                  <a:lnTo>
                    <a:pt x="2160" y="984"/>
                  </a:lnTo>
                  <a:lnTo>
                    <a:pt x="2160" y="984"/>
                  </a:lnTo>
                  <a:lnTo>
                    <a:pt x="2160" y="984"/>
                  </a:lnTo>
                  <a:close/>
                  <a:moveTo>
                    <a:pt x="1859" y="1498"/>
                  </a:moveTo>
                  <a:lnTo>
                    <a:pt x="1859" y="1498"/>
                  </a:lnTo>
                  <a:lnTo>
                    <a:pt x="1855" y="1502"/>
                  </a:lnTo>
                  <a:lnTo>
                    <a:pt x="1853" y="1507"/>
                  </a:lnTo>
                  <a:lnTo>
                    <a:pt x="1851" y="1510"/>
                  </a:lnTo>
                  <a:lnTo>
                    <a:pt x="1849" y="1515"/>
                  </a:lnTo>
                  <a:lnTo>
                    <a:pt x="1848" y="1520"/>
                  </a:lnTo>
                  <a:lnTo>
                    <a:pt x="1847" y="1525"/>
                  </a:lnTo>
                  <a:lnTo>
                    <a:pt x="1846" y="1530"/>
                  </a:lnTo>
                  <a:lnTo>
                    <a:pt x="1846" y="1536"/>
                  </a:lnTo>
                  <a:lnTo>
                    <a:pt x="1847" y="2452"/>
                  </a:lnTo>
                  <a:lnTo>
                    <a:pt x="745" y="2452"/>
                  </a:lnTo>
                  <a:lnTo>
                    <a:pt x="745" y="2149"/>
                  </a:lnTo>
                  <a:lnTo>
                    <a:pt x="745" y="2149"/>
                  </a:lnTo>
                  <a:lnTo>
                    <a:pt x="745" y="2143"/>
                  </a:lnTo>
                  <a:lnTo>
                    <a:pt x="744" y="2138"/>
                  </a:lnTo>
                  <a:lnTo>
                    <a:pt x="743" y="2132"/>
                  </a:lnTo>
                  <a:lnTo>
                    <a:pt x="742" y="2127"/>
                  </a:lnTo>
                  <a:lnTo>
                    <a:pt x="739" y="2121"/>
                  </a:lnTo>
                  <a:lnTo>
                    <a:pt x="737" y="2116"/>
                  </a:lnTo>
                  <a:lnTo>
                    <a:pt x="733" y="2111"/>
                  </a:lnTo>
                  <a:lnTo>
                    <a:pt x="729" y="2108"/>
                  </a:lnTo>
                  <a:lnTo>
                    <a:pt x="726" y="2103"/>
                  </a:lnTo>
                  <a:lnTo>
                    <a:pt x="722" y="2099"/>
                  </a:lnTo>
                  <a:lnTo>
                    <a:pt x="717" y="2097"/>
                  </a:lnTo>
                  <a:lnTo>
                    <a:pt x="712" y="2093"/>
                  </a:lnTo>
                  <a:lnTo>
                    <a:pt x="707" y="2090"/>
                  </a:lnTo>
                  <a:lnTo>
                    <a:pt x="701" y="2089"/>
                  </a:lnTo>
                  <a:lnTo>
                    <a:pt x="696" y="2087"/>
                  </a:lnTo>
                  <a:lnTo>
                    <a:pt x="690" y="2086"/>
                  </a:lnTo>
                  <a:lnTo>
                    <a:pt x="690" y="2086"/>
                  </a:lnTo>
                  <a:lnTo>
                    <a:pt x="670" y="2083"/>
                  </a:lnTo>
                  <a:lnTo>
                    <a:pt x="650" y="2079"/>
                  </a:lnTo>
                  <a:lnTo>
                    <a:pt x="639" y="2076"/>
                  </a:lnTo>
                  <a:lnTo>
                    <a:pt x="625" y="2073"/>
                  </a:lnTo>
                  <a:lnTo>
                    <a:pt x="614" y="2071"/>
                  </a:lnTo>
                  <a:lnTo>
                    <a:pt x="600" y="2066"/>
                  </a:lnTo>
                  <a:lnTo>
                    <a:pt x="588" y="2062"/>
                  </a:lnTo>
                  <a:lnTo>
                    <a:pt x="575" y="2057"/>
                  </a:lnTo>
                  <a:lnTo>
                    <a:pt x="562" y="2052"/>
                  </a:lnTo>
                  <a:lnTo>
                    <a:pt x="549" y="2046"/>
                  </a:lnTo>
                  <a:lnTo>
                    <a:pt x="535" y="2040"/>
                  </a:lnTo>
                  <a:lnTo>
                    <a:pt x="523" y="2033"/>
                  </a:lnTo>
                  <a:lnTo>
                    <a:pt x="510" y="2025"/>
                  </a:lnTo>
                  <a:lnTo>
                    <a:pt x="497" y="2018"/>
                  </a:lnTo>
                  <a:lnTo>
                    <a:pt x="485" y="2010"/>
                  </a:lnTo>
                  <a:lnTo>
                    <a:pt x="473" y="2000"/>
                  </a:lnTo>
                  <a:lnTo>
                    <a:pt x="460" y="1990"/>
                  </a:lnTo>
                  <a:lnTo>
                    <a:pt x="449" y="1979"/>
                  </a:lnTo>
                  <a:lnTo>
                    <a:pt x="440" y="1968"/>
                  </a:lnTo>
                  <a:lnTo>
                    <a:pt x="433" y="1962"/>
                  </a:lnTo>
                  <a:lnTo>
                    <a:pt x="429" y="1956"/>
                  </a:lnTo>
                  <a:lnTo>
                    <a:pt x="424" y="1949"/>
                  </a:lnTo>
                  <a:lnTo>
                    <a:pt x="420" y="1942"/>
                  </a:lnTo>
                  <a:lnTo>
                    <a:pt x="415" y="1936"/>
                  </a:lnTo>
                  <a:lnTo>
                    <a:pt x="411" y="1929"/>
                  </a:lnTo>
                  <a:lnTo>
                    <a:pt x="406" y="1921"/>
                  </a:lnTo>
                  <a:lnTo>
                    <a:pt x="403" y="1914"/>
                  </a:lnTo>
                  <a:lnTo>
                    <a:pt x="399" y="1905"/>
                  </a:lnTo>
                  <a:lnTo>
                    <a:pt x="395" y="1898"/>
                  </a:lnTo>
                  <a:lnTo>
                    <a:pt x="393" y="1889"/>
                  </a:lnTo>
                  <a:lnTo>
                    <a:pt x="389" y="1881"/>
                  </a:lnTo>
                  <a:lnTo>
                    <a:pt x="387" y="1873"/>
                  </a:lnTo>
                  <a:lnTo>
                    <a:pt x="384" y="1865"/>
                  </a:lnTo>
                  <a:lnTo>
                    <a:pt x="382" y="1855"/>
                  </a:lnTo>
                  <a:lnTo>
                    <a:pt x="381" y="1845"/>
                  </a:lnTo>
                  <a:lnTo>
                    <a:pt x="378" y="1837"/>
                  </a:lnTo>
                  <a:lnTo>
                    <a:pt x="378" y="1827"/>
                  </a:lnTo>
                  <a:lnTo>
                    <a:pt x="376" y="1816"/>
                  </a:lnTo>
                  <a:lnTo>
                    <a:pt x="376" y="1806"/>
                  </a:lnTo>
                  <a:lnTo>
                    <a:pt x="376" y="1795"/>
                  </a:lnTo>
                  <a:lnTo>
                    <a:pt x="376" y="1785"/>
                  </a:lnTo>
                  <a:lnTo>
                    <a:pt x="376" y="1659"/>
                  </a:lnTo>
                  <a:lnTo>
                    <a:pt x="376" y="1659"/>
                  </a:lnTo>
                  <a:lnTo>
                    <a:pt x="375" y="1653"/>
                  </a:lnTo>
                  <a:lnTo>
                    <a:pt x="373" y="1646"/>
                  </a:lnTo>
                  <a:lnTo>
                    <a:pt x="372" y="1640"/>
                  </a:lnTo>
                  <a:lnTo>
                    <a:pt x="370" y="1634"/>
                  </a:lnTo>
                  <a:lnTo>
                    <a:pt x="367" y="1629"/>
                  </a:lnTo>
                  <a:lnTo>
                    <a:pt x="365" y="1623"/>
                  </a:lnTo>
                  <a:lnTo>
                    <a:pt x="361" y="1618"/>
                  </a:lnTo>
                  <a:lnTo>
                    <a:pt x="356" y="1613"/>
                  </a:lnTo>
                  <a:lnTo>
                    <a:pt x="356" y="1613"/>
                  </a:lnTo>
                  <a:lnTo>
                    <a:pt x="351" y="1610"/>
                  </a:lnTo>
                  <a:lnTo>
                    <a:pt x="346" y="1606"/>
                  </a:lnTo>
                  <a:lnTo>
                    <a:pt x="341" y="1602"/>
                  </a:lnTo>
                  <a:lnTo>
                    <a:pt x="335" y="1600"/>
                  </a:lnTo>
                  <a:lnTo>
                    <a:pt x="329" y="1597"/>
                  </a:lnTo>
                  <a:lnTo>
                    <a:pt x="323" y="1596"/>
                  </a:lnTo>
                  <a:lnTo>
                    <a:pt x="317" y="1595"/>
                  </a:lnTo>
                  <a:lnTo>
                    <a:pt x="311" y="1595"/>
                  </a:lnTo>
                  <a:lnTo>
                    <a:pt x="311" y="1595"/>
                  </a:lnTo>
                  <a:lnTo>
                    <a:pt x="185" y="1595"/>
                  </a:lnTo>
                  <a:lnTo>
                    <a:pt x="185" y="1595"/>
                  </a:lnTo>
                  <a:lnTo>
                    <a:pt x="179" y="1595"/>
                  </a:lnTo>
                  <a:lnTo>
                    <a:pt x="174" y="1594"/>
                  </a:lnTo>
                  <a:lnTo>
                    <a:pt x="168" y="1592"/>
                  </a:lnTo>
                  <a:lnTo>
                    <a:pt x="163" y="1591"/>
                  </a:lnTo>
                  <a:lnTo>
                    <a:pt x="158" y="1589"/>
                  </a:lnTo>
                  <a:lnTo>
                    <a:pt x="153" y="1586"/>
                  </a:lnTo>
                  <a:lnTo>
                    <a:pt x="150" y="1583"/>
                  </a:lnTo>
                  <a:lnTo>
                    <a:pt x="146" y="1579"/>
                  </a:lnTo>
                  <a:lnTo>
                    <a:pt x="142" y="1575"/>
                  </a:lnTo>
                  <a:lnTo>
                    <a:pt x="139" y="1570"/>
                  </a:lnTo>
                  <a:lnTo>
                    <a:pt x="136" y="1567"/>
                  </a:lnTo>
                  <a:lnTo>
                    <a:pt x="134" y="1562"/>
                  </a:lnTo>
                  <a:lnTo>
                    <a:pt x="131" y="1557"/>
                  </a:lnTo>
                  <a:lnTo>
                    <a:pt x="130" y="1552"/>
                  </a:lnTo>
                  <a:lnTo>
                    <a:pt x="129" y="1546"/>
                  </a:lnTo>
                  <a:lnTo>
                    <a:pt x="129" y="1541"/>
                  </a:lnTo>
                  <a:lnTo>
                    <a:pt x="129" y="1541"/>
                  </a:lnTo>
                  <a:lnTo>
                    <a:pt x="131" y="1529"/>
                  </a:lnTo>
                  <a:lnTo>
                    <a:pt x="138" y="1511"/>
                  </a:lnTo>
                  <a:lnTo>
                    <a:pt x="145" y="1489"/>
                  </a:lnTo>
                  <a:lnTo>
                    <a:pt x="155" y="1462"/>
                  </a:lnTo>
                  <a:lnTo>
                    <a:pt x="179" y="1399"/>
                  </a:lnTo>
                  <a:lnTo>
                    <a:pt x="206" y="1324"/>
                  </a:lnTo>
                  <a:lnTo>
                    <a:pt x="264" y="1174"/>
                  </a:lnTo>
                  <a:lnTo>
                    <a:pt x="309" y="1059"/>
                  </a:lnTo>
                  <a:lnTo>
                    <a:pt x="309" y="1059"/>
                  </a:lnTo>
                  <a:lnTo>
                    <a:pt x="311" y="1053"/>
                  </a:lnTo>
                  <a:lnTo>
                    <a:pt x="312" y="1046"/>
                  </a:lnTo>
                  <a:lnTo>
                    <a:pt x="313" y="1042"/>
                  </a:lnTo>
                  <a:lnTo>
                    <a:pt x="313" y="1035"/>
                  </a:lnTo>
                  <a:lnTo>
                    <a:pt x="313" y="984"/>
                  </a:lnTo>
                  <a:lnTo>
                    <a:pt x="313" y="984"/>
                  </a:lnTo>
                  <a:lnTo>
                    <a:pt x="313" y="963"/>
                  </a:lnTo>
                  <a:lnTo>
                    <a:pt x="314" y="942"/>
                  </a:lnTo>
                  <a:lnTo>
                    <a:pt x="316" y="920"/>
                  </a:lnTo>
                  <a:lnTo>
                    <a:pt x="317" y="899"/>
                  </a:lnTo>
                  <a:lnTo>
                    <a:pt x="319" y="878"/>
                  </a:lnTo>
                  <a:lnTo>
                    <a:pt x="323" y="858"/>
                  </a:lnTo>
                  <a:lnTo>
                    <a:pt x="325" y="837"/>
                  </a:lnTo>
                  <a:lnTo>
                    <a:pt x="329" y="816"/>
                  </a:lnTo>
                  <a:lnTo>
                    <a:pt x="334" y="796"/>
                  </a:lnTo>
                  <a:lnTo>
                    <a:pt x="339" y="775"/>
                  </a:lnTo>
                  <a:lnTo>
                    <a:pt x="344" y="756"/>
                  </a:lnTo>
                  <a:lnTo>
                    <a:pt x="350" y="735"/>
                  </a:lnTo>
                  <a:lnTo>
                    <a:pt x="356" y="715"/>
                  </a:lnTo>
                  <a:lnTo>
                    <a:pt x="363" y="696"/>
                  </a:lnTo>
                  <a:lnTo>
                    <a:pt x="370" y="676"/>
                  </a:lnTo>
                  <a:lnTo>
                    <a:pt x="378" y="656"/>
                  </a:lnTo>
                  <a:lnTo>
                    <a:pt x="387" y="638"/>
                  </a:lnTo>
                  <a:lnTo>
                    <a:pt x="395" y="618"/>
                  </a:lnTo>
                  <a:lnTo>
                    <a:pt x="404" y="600"/>
                  </a:lnTo>
                  <a:lnTo>
                    <a:pt x="414" y="582"/>
                  </a:lnTo>
                  <a:lnTo>
                    <a:pt x="424" y="563"/>
                  </a:lnTo>
                  <a:lnTo>
                    <a:pt x="435" y="545"/>
                  </a:lnTo>
                  <a:lnTo>
                    <a:pt x="446" y="528"/>
                  </a:lnTo>
                  <a:lnTo>
                    <a:pt x="457" y="509"/>
                  </a:lnTo>
                  <a:lnTo>
                    <a:pt x="469" y="493"/>
                  </a:lnTo>
                  <a:lnTo>
                    <a:pt x="481" y="476"/>
                  </a:lnTo>
                  <a:lnTo>
                    <a:pt x="494" y="459"/>
                  </a:lnTo>
                  <a:lnTo>
                    <a:pt x="507" y="442"/>
                  </a:lnTo>
                  <a:lnTo>
                    <a:pt x="521" y="426"/>
                  </a:lnTo>
                  <a:lnTo>
                    <a:pt x="535" y="410"/>
                  </a:lnTo>
                  <a:lnTo>
                    <a:pt x="550" y="395"/>
                  </a:lnTo>
                  <a:lnTo>
                    <a:pt x="565" y="379"/>
                  </a:lnTo>
                  <a:lnTo>
                    <a:pt x="565" y="379"/>
                  </a:lnTo>
                  <a:lnTo>
                    <a:pt x="581" y="364"/>
                  </a:lnTo>
                  <a:lnTo>
                    <a:pt x="596" y="350"/>
                  </a:lnTo>
                  <a:lnTo>
                    <a:pt x="612" y="335"/>
                  </a:lnTo>
                  <a:lnTo>
                    <a:pt x="629" y="321"/>
                  </a:lnTo>
                  <a:lnTo>
                    <a:pt x="645" y="309"/>
                  </a:lnTo>
                  <a:lnTo>
                    <a:pt x="662" y="296"/>
                  </a:lnTo>
                  <a:lnTo>
                    <a:pt x="679" y="283"/>
                  </a:lnTo>
                  <a:lnTo>
                    <a:pt x="696" y="271"/>
                  </a:lnTo>
                  <a:lnTo>
                    <a:pt x="713" y="260"/>
                  </a:lnTo>
                  <a:lnTo>
                    <a:pt x="732" y="249"/>
                  </a:lnTo>
                  <a:lnTo>
                    <a:pt x="749" y="238"/>
                  </a:lnTo>
                  <a:lnTo>
                    <a:pt x="767" y="228"/>
                  </a:lnTo>
                  <a:lnTo>
                    <a:pt x="786" y="220"/>
                  </a:lnTo>
                  <a:lnTo>
                    <a:pt x="806" y="210"/>
                  </a:lnTo>
                  <a:lnTo>
                    <a:pt x="824" y="201"/>
                  </a:lnTo>
                  <a:lnTo>
                    <a:pt x="844" y="193"/>
                  </a:lnTo>
                  <a:lnTo>
                    <a:pt x="863" y="185"/>
                  </a:lnTo>
                  <a:lnTo>
                    <a:pt x="883" y="178"/>
                  </a:lnTo>
                  <a:lnTo>
                    <a:pt x="903" y="171"/>
                  </a:lnTo>
                  <a:lnTo>
                    <a:pt x="922" y="164"/>
                  </a:lnTo>
                  <a:lnTo>
                    <a:pt x="942" y="158"/>
                  </a:lnTo>
                  <a:lnTo>
                    <a:pt x="963" y="153"/>
                  </a:lnTo>
                  <a:lnTo>
                    <a:pt x="982" y="148"/>
                  </a:lnTo>
                  <a:lnTo>
                    <a:pt x="1003" y="145"/>
                  </a:lnTo>
                  <a:lnTo>
                    <a:pt x="1024" y="140"/>
                  </a:lnTo>
                  <a:lnTo>
                    <a:pt x="1045" y="137"/>
                  </a:lnTo>
                  <a:lnTo>
                    <a:pt x="1066" y="134"/>
                  </a:lnTo>
                  <a:lnTo>
                    <a:pt x="1087" y="132"/>
                  </a:lnTo>
                  <a:lnTo>
                    <a:pt x="1109" y="130"/>
                  </a:lnTo>
                  <a:lnTo>
                    <a:pt x="1130" y="129"/>
                  </a:lnTo>
                  <a:lnTo>
                    <a:pt x="1151" y="128"/>
                  </a:lnTo>
                  <a:lnTo>
                    <a:pt x="1173" y="128"/>
                  </a:lnTo>
                  <a:lnTo>
                    <a:pt x="1173" y="128"/>
                  </a:lnTo>
                  <a:lnTo>
                    <a:pt x="1195" y="128"/>
                  </a:lnTo>
                  <a:lnTo>
                    <a:pt x="1217" y="129"/>
                  </a:lnTo>
                  <a:lnTo>
                    <a:pt x="1238" y="130"/>
                  </a:lnTo>
                  <a:lnTo>
                    <a:pt x="1260" y="132"/>
                  </a:lnTo>
                  <a:lnTo>
                    <a:pt x="1281" y="135"/>
                  </a:lnTo>
                  <a:lnTo>
                    <a:pt x="1303" y="137"/>
                  </a:lnTo>
                  <a:lnTo>
                    <a:pt x="1324" y="141"/>
                  </a:lnTo>
                  <a:lnTo>
                    <a:pt x="1345" y="145"/>
                  </a:lnTo>
                  <a:lnTo>
                    <a:pt x="1366" y="150"/>
                  </a:lnTo>
                  <a:lnTo>
                    <a:pt x="1386" y="155"/>
                  </a:lnTo>
                  <a:lnTo>
                    <a:pt x="1407" y="161"/>
                  </a:lnTo>
                  <a:lnTo>
                    <a:pt x="1427" y="167"/>
                  </a:lnTo>
                  <a:lnTo>
                    <a:pt x="1448" y="173"/>
                  </a:lnTo>
                  <a:lnTo>
                    <a:pt x="1466" y="180"/>
                  </a:lnTo>
                  <a:lnTo>
                    <a:pt x="1486" y="188"/>
                  </a:lnTo>
                  <a:lnTo>
                    <a:pt x="1505" y="195"/>
                  </a:lnTo>
                  <a:lnTo>
                    <a:pt x="1525" y="204"/>
                  </a:lnTo>
                  <a:lnTo>
                    <a:pt x="1544" y="212"/>
                  </a:lnTo>
                  <a:lnTo>
                    <a:pt x="1563" y="222"/>
                  </a:lnTo>
                  <a:lnTo>
                    <a:pt x="1582" y="231"/>
                  </a:lnTo>
                  <a:lnTo>
                    <a:pt x="1599" y="242"/>
                  </a:lnTo>
                  <a:lnTo>
                    <a:pt x="1617" y="251"/>
                  </a:lnTo>
                  <a:lnTo>
                    <a:pt x="1634" y="263"/>
                  </a:lnTo>
                  <a:lnTo>
                    <a:pt x="1652" y="275"/>
                  </a:lnTo>
                  <a:lnTo>
                    <a:pt x="1669" y="286"/>
                  </a:lnTo>
                  <a:lnTo>
                    <a:pt x="1686" y="298"/>
                  </a:lnTo>
                  <a:lnTo>
                    <a:pt x="1702" y="310"/>
                  </a:lnTo>
                  <a:lnTo>
                    <a:pt x="1718" y="324"/>
                  </a:lnTo>
                  <a:lnTo>
                    <a:pt x="1734" y="336"/>
                  </a:lnTo>
                  <a:lnTo>
                    <a:pt x="1750" y="351"/>
                  </a:lnTo>
                  <a:lnTo>
                    <a:pt x="1765" y="364"/>
                  </a:lnTo>
                  <a:lnTo>
                    <a:pt x="1779" y="379"/>
                  </a:lnTo>
                  <a:lnTo>
                    <a:pt x="1793" y="394"/>
                  </a:lnTo>
                  <a:lnTo>
                    <a:pt x="1808" y="409"/>
                  </a:lnTo>
                  <a:lnTo>
                    <a:pt x="1821" y="423"/>
                  </a:lnTo>
                  <a:lnTo>
                    <a:pt x="1835" y="439"/>
                  </a:lnTo>
                  <a:lnTo>
                    <a:pt x="1847" y="455"/>
                  </a:lnTo>
                  <a:lnTo>
                    <a:pt x="1860" y="472"/>
                  </a:lnTo>
                  <a:lnTo>
                    <a:pt x="1873" y="488"/>
                  </a:lnTo>
                  <a:lnTo>
                    <a:pt x="1884" y="505"/>
                  </a:lnTo>
                  <a:lnTo>
                    <a:pt x="1896" y="523"/>
                  </a:lnTo>
                  <a:lnTo>
                    <a:pt x="1907" y="540"/>
                  </a:lnTo>
                  <a:lnTo>
                    <a:pt x="1917" y="558"/>
                  </a:lnTo>
                  <a:lnTo>
                    <a:pt x="1927" y="577"/>
                  </a:lnTo>
                  <a:lnTo>
                    <a:pt x="1937" y="595"/>
                  </a:lnTo>
                  <a:lnTo>
                    <a:pt x="1946" y="612"/>
                  </a:lnTo>
                  <a:lnTo>
                    <a:pt x="1955" y="632"/>
                  </a:lnTo>
                  <a:lnTo>
                    <a:pt x="1964" y="650"/>
                  </a:lnTo>
                  <a:lnTo>
                    <a:pt x="1971" y="670"/>
                  </a:lnTo>
                  <a:lnTo>
                    <a:pt x="1979" y="689"/>
                  </a:lnTo>
                  <a:lnTo>
                    <a:pt x="1986" y="709"/>
                  </a:lnTo>
                  <a:lnTo>
                    <a:pt x="1993" y="730"/>
                  </a:lnTo>
                  <a:lnTo>
                    <a:pt x="1999" y="750"/>
                  </a:lnTo>
                  <a:lnTo>
                    <a:pt x="2004" y="770"/>
                  </a:lnTo>
                  <a:lnTo>
                    <a:pt x="2009" y="791"/>
                  </a:lnTo>
                  <a:lnTo>
                    <a:pt x="2014" y="812"/>
                  </a:lnTo>
                  <a:lnTo>
                    <a:pt x="2018" y="832"/>
                  </a:lnTo>
                  <a:lnTo>
                    <a:pt x="2021" y="854"/>
                  </a:lnTo>
                  <a:lnTo>
                    <a:pt x="2025" y="875"/>
                  </a:lnTo>
                  <a:lnTo>
                    <a:pt x="2027" y="897"/>
                  </a:lnTo>
                  <a:lnTo>
                    <a:pt x="2029" y="918"/>
                  </a:lnTo>
                  <a:lnTo>
                    <a:pt x="2030" y="940"/>
                  </a:lnTo>
                  <a:lnTo>
                    <a:pt x="2031" y="962"/>
                  </a:lnTo>
                  <a:lnTo>
                    <a:pt x="2031" y="984"/>
                  </a:lnTo>
                  <a:lnTo>
                    <a:pt x="2031" y="984"/>
                  </a:lnTo>
                  <a:lnTo>
                    <a:pt x="2031" y="1001"/>
                  </a:lnTo>
                  <a:lnTo>
                    <a:pt x="2030" y="1018"/>
                  </a:lnTo>
                  <a:lnTo>
                    <a:pt x="2030" y="1037"/>
                  </a:lnTo>
                  <a:lnTo>
                    <a:pt x="2029" y="1054"/>
                  </a:lnTo>
                  <a:lnTo>
                    <a:pt x="2027" y="1070"/>
                  </a:lnTo>
                  <a:lnTo>
                    <a:pt x="2025" y="1087"/>
                  </a:lnTo>
                  <a:lnTo>
                    <a:pt x="2022" y="1104"/>
                  </a:lnTo>
                  <a:lnTo>
                    <a:pt x="2020" y="1121"/>
                  </a:lnTo>
                  <a:lnTo>
                    <a:pt x="2016" y="1138"/>
                  </a:lnTo>
                  <a:lnTo>
                    <a:pt x="2014" y="1156"/>
                  </a:lnTo>
                  <a:lnTo>
                    <a:pt x="2010" y="1172"/>
                  </a:lnTo>
                  <a:lnTo>
                    <a:pt x="2007" y="1189"/>
                  </a:lnTo>
                  <a:lnTo>
                    <a:pt x="2003" y="1205"/>
                  </a:lnTo>
                  <a:lnTo>
                    <a:pt x="1997" y="1222"/>
                  </a:lnTo>
                  <a:lnTo>
                    <a:pt x="1993" y="1238"/>
                  </a:lnTo>
                  <a:lnTo>
                    <a:pt x="1987" y="1255"/>
                  </a:lnTo>
                  <a:lnTo>
                    <a:pt x="1982" y="1271"/>
                  </a:lnTo>
                  <a:lnTo>
                    <a:pt x="1976" y="1287"/>
                  </a:lnTo>
                  <a:lnTo>
                    <a:pt x="1970" y="1303"/>
                  </a:lnTo>
                  <a:lnTo>
                    <a:pt x="1964" y="1319"/>
                  </a:lnTo>
                  <a:lnTo>
                    <a:pt x="1956" y="1334"/>
                  </a:lnTo>
                  <a:lnTo>
                    <a:pt x="1949" y="1350"/>
                  </a:lnTo>
                  <a:lnTo>
                    <a:pt x="1941" y="1365"/>
                  </a:lnTo>
                  <a:lnTo>
                    <a:pt x="1934" y="1380"/>
                  </a:lnTo>
                  <a:lnTo>
                    <a:pt x="1925" y="1396"/>
                  </a:lnTo>
                  <a:lnTo>
                    <a:pt x="1917" y="1410"/>
                  </a:lnTo>
                  <a:lnTo>
                    <a:pt x="1908" y="1426"/>
                  </a:lnTo>
                  <a:lnTo>
                    <a:pt x="1898" y="1440"/>
                  </a:lnTo>
                  <a:lnTo>
                    <a:pt x="1890" y="1455"/>
                  </a:lnTo>
                  <a:lnTo>
                    <a:pt x="1880" y="1469"/>
                  </a:lnTo>
                  <a:lnTo>
                    <a:pt x="1869" y="1483"/>
                  </a:lnTo>
                  <a:lnTo>
                    <a:pt x="1859" y="1498"/>
                  </a:lnTo>
                  <a:lnTo>
                    <a:pt x="1859" y="1498"/>
                  </a:lnTo>
                  <a:lnTo>
                    <a:pt x="1859" y="14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descr=" " title=" ">
              <a:extLst>
                <a:ext uri="{FF2B5EF4-FFF2-40B4-BE49-F238E27FC236}">
                  <a16:creationId xmlns:a16="http://schemas.microsoft.com/office/drawing/2014/main" id="{F235801A-9D2E-4252-9A71-24D128D2E357}"/>
                </a:ext>
              </a:extLst>
            </p:cNvPr>
            <p:cNvSpPr>
              <a:spLocks noEditPoints="1"/>
            </p:cNvSpPr>
            <p:nvPr/>
          </p:nvSpPr>
          <p:spPr bwMode="auto">
            <a:xfrm>
              <a:off x="5521617" y="1598909"/>
              <a:ext cx="166577" cy="129717"/>
            </a:xfrm>
            <a:custGeom>
              <a:avLst/>
              <a:gdLst>
                <a:gd name="T0" fmla="*/ 158 w 1176"/>
                <a:gd name="T1" fmla="*/ 471 h 916"/>
                <a:gd name="T2" fmla="*/ 349 w 1176"/>
                <a:gd name="T3" fmla="*/ 584 h 916"/>
                <a:gd name="T4" fmla="*/ 353 w 1176"/>
                <a:gd name="T5" fmla="*/ 602 h 916"/>
                <a:gd name="T6" fmla="*/ 335 w 1176"/>
                <a:gd name="T7" fmla="*/ 613 h 916"/>
                <a:gd name="T8" fmla="*/ 173 w 1176"/>
                <a:gd name="T9" fmla="*/ 524 h 916"/>
                <a:gd name="T10" fmla="*/ 248 w 1176"/>
                <a:gd name="T11" fmla="*/ 703 h 916"/>
                <a:gd name="T12" fmla="*/ 395 w 1176"/>
                <a:gd name="T13" fmla="*/ 830 h 916"/>
                <a:gd name="T14" fmla="*/ 586 w 1176"/>
                <a:gd name="T15" fmla="*/ 876 h 916"/>
                <a:gd name="T16" fmla="*/ 793 w 1176"/>
                <a:gd name="T17" fmla="*/ 827 h 916"/>
                <a:gd name="T18" fmla="*/ 939 w 1176"/>
                <a:gd name="T19" fmla="*/ 684 h 916"/>
                <a:gd name="T20" fmla="*/ 995 w 1176"/>
                <a:gd name="T21" fmla="*/ 584 h 916"/>
                <a:gd name="T22" fmla="*/ 1014 w 1176"/>
                <a:gd name="T23" fmla="*/ 576 h 916"/>
                <a:gd name="T24" fmla="*/ 1021 w 1176"/>
                <a:gd name="T25" fmla="*/ 591 h 916"/>
                <a:gd name="T26" fmla="*/ 984 w 1176"/>
                <a:gd name="T27" fmla="*/ 688 h 916"/>
                <a:gd name="T28" fmla="*/ 857 w 1176"/>
                <a:gd name="T29" fmla="*/ 830 h 916"/>
                <a:gd name="T30" fmla="*/ 683 w 1176"/>
                <a:gd name="T31" fmla="*/ 905 h 916"/>
                <a:gd name="T32" fmla="*/ 477 w 1176"/>
                <a:gd name="T33" fmla="*/ 905 h 916"/>
                <a:gd name="T34" fmla="*/ 289 w 1176"/>
                <a:gd name="T35" fmla="*/ 808 h 916"/>
                <a:gd name="T36" fmla="*/ 169 w 1176"/>
                <a:gd name="T37" fmla="*/ 639 h 916"/>
                <a:gd name="T38" fmla="*/ 34 w 1176"/>
                <a:gd name="T39" fmla="*/ 670 h 916"/>
                <a:gd name="T40" fmla="*/ 19 w 1176"/>
                <a:gd name="T41" fmla="*/ 677 h 916"/>
                <a:gd name="T42" fmla="*/ 12 w 1176"/>
                <a:gd name="T43" fmla="*/ 677 h 916"/>
                <a:gd name="T44" fmla="*/ 0 w 1176"/>
                <a:gd name="T45" fmla="*/ 655 h 916"/>
                <a:gd name="T46" fmla="*/ 132 w 1176"/>
                <a:gd name="T47" fmla="*/ 475 h 916"/>
                <a:gd name="T48" fmla="*/ 147 w 1176"/>
                <a:gd name="T49" fmla="*/ 471 h 916"/>
                <a:gd name="T50" fmla="*/ 586 w 1176"/>
                <a:gd name="T51" fmla="*/ 0 h 916"/>
                <a:gd name="T52" fmla="*/ 796 w 1176"/>
                <a:gd name="T53" fmla="*/ 49 h 916"/>
                <a:gd name="T54" fmla="*/ 954 w 1176"/>
                <a:gd name="T55" fmla="*/ 179 h 916"/>
                <a:gd name="T56" fmla="*/ 1045 w 1176"/>
                <a:gd name="T57" fmla="*/ 378 h 916"/>
                <a:gd name="T58" fmla="*/ 1145 w 1176"/>
                <a:gd name="T59" fmla="*/ 239 h 916"/>
                <a:gd name="T60" fmla="*/ 1164 w 1176"/>
                <a:gd name="T61" fmla="*/ 239 h 916"/>
                <a:gd name="T62" fmla="*/ 1176 w 1176"/>
                <a:gd name="T63" fmla="*/ 257 h 916"/>
                <a:gd name="T64" fmla="*/ 1045 w 1176"/>
                <a:gd name="T65" fmla="*/ 441 h 916"/>
                <a:gd name="T66" fmla="*/ 1029 w 1176"/>
                <a:gd name="T67" fmla="*/ 445 h 916"/>
                <a:gd name="T68" fmla="*/ 830 w 1176"/>
                <a:gd name="T69" fmla="*/ 343 h 916"/>
                <a:gd name="T70" fmla="*/ 822 w 1176"/>
                <a:gd name="T71" fmla="*/ 321 h 916"/>
                <a:gd name="T72" fmla="*/ 830 w 1176"/>
                <a:gd name="T73" fmla="*/ 306 h 916"/>
                <a:gd name="T74" fmla="*/ 853 w 1176"/>
                <a:gd name="T75" fmla="*/ 306 h 916"/>
                <a:gd name="T76" fmla="*/ 972 w 1176"/>
                <a:gd name="T77" fmla="*/ 292 h 916"/>
                <a:gd name="T78" fmla="*/ 860 w 1176"/>
                <a:gd name="T79" fmla="*/ 138 h 916"/>
                <a:gd name="T80" fmla="*/ 687 w 1176"/>
                <a:gd name="T81" fmla="*/ 49 h 916"/>
                <a:gd name="T82" fmla="*/ 481 w 1176"/>
                <a:gd name="T83" fmla="*/ 52 h 916"/>
                <a:gd name="T84" fmla="*/ 300 w 1176"/>
                <a:gd name="T85" fmla="*/ 149 h 916"/>
                <a:gd name="T86" fmla="*/ 187 w 1176"/>
                <a:gd name="T87" fmla="*/ 321 h 916"/>
                <a:gd name="T88" fmla="*/ 173 w 1176"/>
                <a:gd name="T89" fmla="*/ 336 h 916"/>
                <a:gd name="T90" fmla="*/ 154 w 1176"/>
                <a:gd name="T91" fmla="*/ 332 h 916"/>
                <a:gd name="T92" fmla="*/ 154 w 1176"/>
                <a:gd name="T93" fmla="*/ 314 h 916"/>
                <a:gd name="T94" fmla="*/ 248 w 1176"/>
                <a:gd name="T95" fmla="*/ 146 h 916"/>
                <a:gd name="T96" fmla="*/ 399 w 1176"/>
                <a:gd name="T97" fmla="*/ 37 h 916"/>
                <a:gd name="T98" fmla="*/ 586 w 1176"/>
                <a:gd name="T99" fmla="*/ 0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6" h="916">
                  <a:moveTo>
                    <a:pt x="147" y="471"/>
                  </a:moveTo>
                  <a:lnTo>
                    <a:pt x="158" y="471"/>
                  </a:lnTo>
                  <a:lnTo>
                    <a:pt x="346" y="571"/>
                  </a:lnTo>
                  <a:lnTo>
                    <a:pt x="349" y="584"/>
                  </a:lnTo>
                  <a:lnTo>
                    <a:pt x="353" y="591"/>
                  </a:lnTo>
                  <a:lnTo>
                    <a:pt x="353" y="602"/>
                  </a:lnTo>
                  <a:lnTo>
                    <a:pt x="346" y="606"/>
                  </a:lnTo>
                  <a:lnTo>
                    <a:pt x="335" y="613"/>
                  </a:lnTo>
                  <a:lnTo>
                    <a:pt x="324" y="606"/>
                  </a:lnTo>
                  <a:lnTo>
                    <a:pt x="173" y="524"/>
                  </a:lnTo>
                  <a:lnTo>
                    <a:pt x="203" y="620"/>
                  </a:lnTo>
                  <a:lnTo>
                    <a:pt x="248" y="703"/>
                  </a:lnTo>
                  <a:lnTo>
                    <a:pt x="315" y="778"/>
                  </a:lnTo>
                  <a:lnTo>
                    <a:pt x="395" y="830"/>
                  </a:lnTo>
                  <a:lnTo>
                    <a:pt x="488" y="867"/>
                  </a:lnTo>
                  <a:lnTo>
                    <a:pt x="586" y="876"/>
                  </a:lnTo>
                  <a:lnTo>
                    <a:pt x="695" y="860"/>
                  </a:lnTo>
                  <a:lnTo>
                    <a:pt x="793" y="827"/>
                  </a:lnTo>
                  <a:lnTo>
                    <a:pt x="875" y="763"/>
                  </a:lnTo>
                  <a:lnTo>
                    <a:pt x="939" y="684"/>
                  </a:lnTo>
                  <a:lnTo>
                    <a:pt x="988" y="591"/>
                  </a:lnTo>
                  <a:lnTo>
                    <a:pt x="995" y="584"/>
                  </a:lnTo>
                  <a:lnTo>
                    <a:pt x="1003" y="576"/>
                  </a:lnTo>
                  <a:lnTo>
                    <a:pt x="1014" y="576"/>
                  </a:lnTo>
                  <a:lnTo>
                    <a:pt x="1018" y="584"/>
                  </a:lnTo>
                  <a:lnTo>
                    <a:pt x="1021" y="591"/>
                  </a:lnTo>
                  <a:lnTo>
                    <a:pt x="1021" y="602"/>
                  </a:lnTo>
                  <a:lnTo>
                    <a:pt x="984" y="688"/>
                  </a:lnTo>
                  <a:lnTo>
                    <a:pt x="924" y="766"/>
                  </a:lnTo>
                  <a:lnTo>
                    <a:pt x="857" y="830"/>
                  </a:lnTo>
                  <a:lnTo>
                    <a:pt x="777" y="876"/>
                  </a:lnTo>
                  <a:lnTo>
                    <a:pt x="683" y="905"/>
                  </a:lnTo>
                  <a:lnTo>
                    <a:pt x="586" y="916"/>
                  </a:lnTo>
                  <a:lnTo>
                    <a:pt x="477" y="905"/>
                  </a:lnTo>
                  <a:lnTo>
                    <a:pt x="379" y="867"/>
                  </a:lnTo>
                  <a:lnTo>
                    <a:pt x="289" y="808"/>
                  </a:lnTo>
                  <a:lnTo>
                    <a:pt x="218" y="733"/>
                  </a:lnTo>
                  <a:lnTo>
                    <a:pt x="169" y="639"/>
                  </a:lnTo>
                  <a:lnTo>
                    <a:pt x="132" y="538"/>
                  </a:lnTo>
                  <a:lnTo>
                    <a:pt x="34" y="670"/>
                  </a:lnTo>
                  <a:lnTo>
                    <a:pt x="30" y="677"/>
                  </a:lnTo>
                  <a:lnTo>
                    <a:pt x="19" y="677"/>
                  </a:lnTo>
                  <a:lnTo>
                    <a:pt x="15" y="677"/>
                  </a:lnTo>
                  <a:lnTo>
                    <a:pt x="12" y="677"/>
                  </a:lnTo>
                  <a:lnTo>
                    <a:pt x="0" y="666"/>
                  </a:lnTo>
                  <a:lnTo>
                    <a:pt x="0" y="655"/>
                  </a:lnTo>
                  <a:lnTo>
                    <a:pt x="4" y="646"/>
                  </a:lnTo>
                  <a:lnTo>
                    <a:pt x="132" y="475"/>
                  </a:lnTo>
                  <a:lnTo>
                    <a:pt x="140" y="471"/>
                  </a:lnTo>
                  <a:lnTo>
                    <a:pt x="147" y="471"/>
                  </a:lnTo>
                  <a:lnTo>
                    <a:pt x="147" y="471"/>
                  </a:lnTo>
                  <a:close/>
                  <a:moveTo>
                    <a:pt x="586" y="0"/>
                  </a:moveTo>
                  <a:lnTo>
                    <a:pt x="698" y="11"/>
                  </a:lnTo>
                  <a:lnTo>
                    <a:pt x="796" y="49"/>
                  </a:lnTo>
                  <a:lnTo>
                    <a:pt x="886" y="108"/>
                  </a:lnTo>
                  <a:lnTo>
                    <a:pt x="954" y="179"/>
                  </a:lnTo>
                  <a:lnTo>
                    <a:pt x="1006" y="273"/>
                  </a:lnTo>
                  <a:lnTo>
                    <a:pt x="1045" y="378"/>
                  </a:lnTo>
                  <a:lnTo>
                    <a:pt x="1138" y="243"/>
                  </a:lnTo>
                  <a:lnTo>
                    <a:pt x="1145" y="239"/>
                  </a:lnTo>
                  <a:lnTo>
                    <a:pt x="1156" y="239"/>
                  </a:lnTo>
                  <a:lnTo>
                    <a:pt x="1164" y="239"/>
                  </a:lnTo>
                  <a:lnTo>
                    <a:pt x="1172" y="250"/>
                  </a:lnTo>
                  <a:lnTo>
                    <a:pt x="1176" y="257"/>
                  </a:lnTo>
                  <a:lnTo>
                    <a:pt x="1172" y="268"/>
                  </a:lnTo>
                  <a:lnTo>
                    <a:pt x="1045" y="441"/>
                  </a:lnTo>
                  <a:lnTo>
                    <a:pt x="1032" y="445"/>
                  </a:lnTo>
                  <a:lnTo>
                    <a:pt x="1029" y="445"/>
                  </a:lnTo>
                  <a:lnTo>
                    <a:pt x="1018" y="445"/>
                  </a:lnTo>
                  <a:lnTo>
                    <a:pt x="830" y="343"/>
                  </a:lnTo>
                  <a:lnTo>
                    <a:pt x="822" y="332"/>
                  </a:lnTo>
                  <a:lnTo>
                    <a:pt x="822" y="321"/>
                  </a:lnTo>
                  <a:lnTo>
                    <a:pt x="822" y="314"/>
                  </a:lnTo>
                  <a:lnTo>
                    <a:pt x="830" y="306"/>
                  </a:lnTo>
                  <a:lnTo>
                    <a:pt x="841" y="303"/>
                  </a:lnTo>
                  <a:lnTo>
                    <a:pt x="853" y="306"/>
                  </a:lnTo>
                  <a:lnTo>
                    <a:pt x="1003" y="392"/>
                  </a:lnTo>
                  <a:lnTo>
                    <a:pt x="972" y="292"/>
                  </a:lnTo>
                  <a:lnTo>
                    <a:pt x="932" y="210"/>
                  </a:lnTo>
                  <a:lnTo>
                    <a:pt x="860" y="138"/>
                  </a:lnTo>
                  <a:lnTo>
                    <a:pt x="782" y="82"/>
                  </a:lnTo>
                  <a:lnTo>
                    <a:pt x="687" y="49"/>
                  </a:lnTo>
                  <a:lnTo>
                    <a:pt x="586" y="37"/>
                  </a:lnTo>
                  <a:lnTo>
                    <a:pt x="481" y="52"/>
                  </a:lnTo>
                  <a:lnTo>
                    <a:pt x="383" y="86"/>
                  </a:lnTo>
                  <a:lnTo>
                    <a:pt x="300" y="149"/>
                  </a:lnTo>
                  <a:lnTo>
                    <a:pt x="237" y="228"/>
                  </a:lnTo>
                  <a:lnTo>
                    <a:pt x="187" y="321"/>
                  </a:lnTo>
                  <a:lnTo>
                    <a:pt x="180" y="332"/>
                  </a:lnTo>
                  <a:lnTo>
                    <a:pt x="173" y="336"/>
                  </a:lnTo>
                  <a:lnTo>
                    <a:pt x="162" y="336"/>
                  </a:lnTo>
                  <a:lnTo>
                    <a:pt x="154" y="332"/>
                  </a:lnTo>
                  <a:lnTo>
                    <a:pt x="147" y="321"/>
                  </a:lnTo>
                  <a:lnTo>
                    <a:pt x="154" y="314"/>
                  </a:lnTo>
                  <a:lnTo>
                    <a:pt x="191" y="224"/>
                  </a:lnTo>
                  <a:lnTo>
                    <a:pt x="248" y="146"/>
                  </a:lnTo>
                  <a:lnTo>
                    <a:pt x="319" y="82"/>
                  </a:lnTo>
                  <a:lnTo>
                    <a:pt x="399" y="37"/>
                  </a:lnTo>
                  <a:lnTo>
                    <a:pt x="492" y="11"/>
                  </a:lnTo>
                  <a:lnTo>
                    <a:pt x="586" y="0"/>
                  </a:lnTo>
                  <a:lnTo>
                    <a:pt x="5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descr=" " title=" ">
              <a:extLst>
                <a:ext uri="{FF2B5EF4-FFF2-40B4-BE49-F238E27FC236}">
                  <a16:creationId xmlns:a16="http://schemas.microsoft.com/office/drawing/2014/main" id="{A2AADDB0-84B7-4818-BF35-B2ECBE4C026B}"/>
                </a:ext>
              </a:extLst>
            </p:cNvPr>
            <p:cNvSpPr>
              <a:spLocks noEditPoints="1"/>
            </p:cNvSpPr>
            <p:nvPr/>
          </p:nvSpPr>
          <p:spPr bwMode="auto">
            <a:xfrm>
              <a:off x="5518073" y="1662704"/>
              <a:ext cx="151691" cy="69466"/>
            </a:xfrm>
            <a:custGeom>
              <a:avLst/>
              <a:gdLst>
                <a:gd name="T0" fmla="*/ 492 w 1066"/>
                <a:gd name="T1" fmla="*/ 477 h 489"/>
                <a:gd name="T2" fmla="*/ 300 w 1066"/>
                <a:gd name="T3" fmla="*/ 378 h 489"/>
                <a:gd name="T4" fmla="*/ 221 w 1066"/>
                <a:gd name="T5" fmla="*/ 294 h 489"/>
                <a:gd name="T6" fmla="*/ 148 w 1066"/>
                <a:gd name="T7" fmla="*/ 135 h 489"/>
                <a:gd name="T8" fmla="*/ 73 w 1066"/>
                <a:gd name="T9" fmla="*/ 238 h 489"/>
                <a:gd name="T10" fmla="*/ 59 w 1066"/>
                <a:gd name="T11" fmla="*/ 249 h 489"/>
                <a:gd name="T12" fmla="*/ 42 w 1066"/>
                <a:gd name="T13" fmla="*/ 250 h 489"/>
                <a:gd name="T14" fmla="*/ 35 w 1066"/>
                <a:gd name="T15" fmla="*/ 250 h 489"/>
                <a:gd name="T16" fmla="*/ 23 w 1066"/>
                <a:gd name="T17" fmla="*/ 246 h 489"/>
                <a:gd name="T18" fmla="*/ 8 w 1066"/>
                <a:gd name="T19" fmla="*/ 232 h 489"/>
                <a:gd name="T20" fmla="*/ 3 w 1066"/>
                <a:gd name="T21" fmla="*/ 225 h 489"/>
                <a:gd name="T22" fmla="*/ 0 w 1066"/>
                <a:gd name="T23" fmla="*/ 217 h 489"/>
                <a:gd name="T24" fmla="*/ 2 w 1066"/>
                <a:gd name="T25" fmla="*/ 200 h 489"/>
                <a:gd name="T26" fmla="*/ 7 w 1066"/>
                <a:gd name="T27" fmla="*/ 187 h 489"/>
                <a:gd name="T28" fmla="*/ 137 w 1066"/>
                <a:gd name="T29" fmla="*/ 13 h 489"/>
                <a:gd name="T30" fmla="*/ 144 w 1066"/>
                <a:gd name="T31" fmla="*/ 6 h 489"/>
                <a:gd name="T32" fmla="*/ 158 w 1066"/>
                <a:gd name="T33" fmla="*/ 1 h 489"/>
                <a:gd name="T34" fmla="*/ 170 w 1066"/>
                <a:gd name="T35" fmla="*/ 0 h 489"/>
                <a:gd name="T36" fmla="*/ 170 w 1066"/>
                <a:gd name="T37" fmla="*/ 22 h 489"/>
                <a:gd name="T38" fmla="*/ 181 w 1066"/>
                <a:gd name="T39" fmla="*/ 0 h 489"/>
                <a:gd name="T40" fmla="*/ 191 w 1066"/>
                <a:gd name="T41" fmla="*/ 2 h 489"/>
                <a:gd name="T42" fmla="*/ 382 w 1066"/>
                <a:gd name="T43" fmla="*/ 106 h 489"/>
                <a:gd name="T44" fmla="*/ 390 w 1066"/>
                <a:gd name="T45" fmla="*/ 116 h 489"/>
                <a:gd name="T46" fmla="*/ 396 w 1066"/>
                <a:gd name="T47" fmla="*/ 132 h 489"/>
                <a:gd name="T48" fmla="*/ 398 w 1066"/>
                <a:gd name="T49" fmla="*/ 142 h 489"/>
                <a:gd name="T50" fmla="*/ 398 w 1066"/>
                <a:gd name="T51" fmla="*/ 153 h 489"/>
                <a:gd name="T52" fmla="*/ 391 w 1066"/>
                <a:gd name="T53" fmla="*/ 169 h 489"/>
                <a:gd name="T54" fmla="*/ 380 w 1066"/>
                <a:gd name="T55" fmla="*/ 176 h 489"/>
                <a:gd name="T56" fmla="*/ 364 w 1066"/>
                <a:gd name="T57" fmla="*/ 185 h 489"/>
                <a:gd name="T58" fmla="*/ 345 w 1066"/>
                <a:gd name="T59" fmla="*/ 183 h 489"/>
                <a:gd name="T60" fmla="*/ 232 w 1066"/>
                <a:gd name="T61" fmla="*/ 120 h 489"/>
                <a:gd name="T62" fmla="*/ 353 w 1066"/>
                <a:gd name="T63" fmla="*/ 311 h 489"/>
                <a:gd name="T64" fmla="*/ 608 w 1066"/>
                <a:gd name="T65" fmla="*/ 403 h 489"/>
                <a:gd name="T66" fmla="*/ 882 w 1066"/>
                <a:gd name="T67" fmla="*/ 298 h 489"/>
                <a:gd name="T68" fmla="*/ 995 w 1066"/>
                <a:gd name="T69" fmla="*/ 126 h 489"/>
                <a:gd name="T70" fmla="*/ 1010 w 1066"/>
                <a:gd name="T71" fmla="*/ 111 h 489"/>
                <a:gd name="T72" fmla="*/ 1021 w 1066"/>
                <a:gd name="T73" fmla="*/ 105 h 489"/>
                <a:gd name="T74" fmla="*/ 1037 w 1066"/>
                <a:gd name="T75" fmla="*/ 105 h 489"/>
                <a:gd name="T76" fmla="*/ 1048 w 1066"/>
                <a:gd name="T77" fmla="*/ 108 h 489"/>
                <a:gd name="T78" fmla="*/ 1056 w 1066"/>
                <a:gd name="T79" fmla="*/ 116 h 489"/>
                <a:gd name="T80" fmla="*/ 1064 w 1066"/>
                <a:gd name="T81" fmla="*/ 132 h 489"/>
                <a:gd name="T82" fmla="*/ 1066 w 1066"/>
                <a:gd name="T83" fmla="*/ 142 h 489"/>
                <a:gd name="T84" fmla="*/ 1027 w 1066"/>
                <a:gd name="T85" fmla="*/ 248 h 489"/>
                <a:gd name="T86" fmla="*/ 962 w 1066"/>
                <a:gd name="T87" fmla="*/ 333 h 489"/>
                <a:gd name="T88" fmla="*/ 811 w 1066"/>
                <a:gd name="T89" fmla="*/ 445 h 489"/>
                <a:gd name="T90" fmla="*/ 709 w 1066"/>
                <a:gd name="T91" fmla="*/ 478 h 489"/>
                <a:gd name="T92" fmla="*/ 607 w 1066"/>
                <a:gd name="T93" fmla="*/ 489 h 489"/>
                <a:gd name="T94" fmla="*/ 163 w 1066"/>
                <a:gd name="T95" fmla="*/ 68 h 489"/>
                <a:gd name="T96" fmla="*/ 175 w 1066"/>
                <a:gd name="T97" fmla="*/ 79 h 489"/>
                <a:gd name="T98" fmla="*/ 174 w 1066"/>
                <a:gd name="T99" fmla="*/ 73 h 489"/>
                <a:gd name="T100" fmla="*/ 182 w 1066"/>
                <a:gd name="T101" fmla="*/ 57 h 489"/>
                <a:gd name="T102" fmla="*/ 187 w 1066"/>
                <a:gd name="T103" fmla="*/ 55 h 489"/>
                <a:gd name="T104" fmla="*/ 175 w 1066"/>
                <a:gd name="T105" fmla="*/ 44 h 489"/>
                <a:gd name="T106" fmla="*/ 170 w 1066"/>
                <a:gd name="T107" fmla="*/ 44 h 489"/>
                <a:gd name="T108" fmla="*/ 151 w 1066"/>
                <a:gd name="T109" fmla="*/ 67 h 489"/>
                <a:gd name="T110" fmla="*/ 154 w 1066"/>
                <a:gd name="T111" fmla="*/ 6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6" h="489">
                  <a:moveTo>
                    <a:pt x="607" y="489"/>
                  </a:moveTo>
                  <a:lnTo>
                    <a:pt x="498" y="478"/>
                  </a:lnTo>
                  <a:lnTo>
                    <a:pt x="492" y="477"/>
                  </a:lnTo>
                  <a:lnTo>
                    <a:pt x="395" y="439"/>
                  </a:lnTo>
                  <a:lnTo>
                    <a:pt x="390" y="436"/>
                  </a:lnTo>
                  <a:lnTo>
                    <a:pt x="300" y="378"/>
                  </a:lnTo>
                  <a:lnTo>
                    <a:pt x="296" y="374"/>
                  </a:lnTo>
                  <a:lnTo>
                    <a:pt x="225" y="299"/>
                  </a:lnTo>
                  <a:lnTo>
                    <a:pt x="221" y="294"/>
                  </a:lnTo>
                  <a:lnTo>
                    <a:pt x="172" y="201"/>
                  </a:lnTo>
                  <a:lnTo>
                    <a:pt x="171" y="198"/>
                  </a:lnTo>
                  <a:lnTo>
                    <a:pt x="148" y="135"/>
                  </a:lnTo>
                  <a:lnTo>
                    <a:pt x="75" y="232"/>
                  </a:lnTo>
                  <a:lnTo>
                    <a:pt x="73" y="238"/>
                  </a:lnTo>
                  <a:lnTo>
                    <a:pt x="73" y="238"/>
                  </a:lnTo>
                  <a:lnTo>
                    <a:pt x="69" y="243"/>
                  </a:lnTo>
                  <a:lnTo>
                    <a:pt x="64" y="246"/>
                  </a:lnTo>
                  <a:lnTo>
                    <a:pt x="59" y="249"/>
                  </a:lnTo>
                  <a:lnTo>
                    <a:pt x="53" y="250"/>
                  </a:lnTo>
                  <a:lnTo>
                    <a:pt x="53" y="250"/>
                  </a:lnTo>
                  <a:lnTo>
                    <a:pt x="42" y="250"/>
                  </a:lnTo>
                  <a:lnTo>
                    <a:pt x="38" y="250"/>
                  </a:lnTo>
                  <a:lnTo>
                    <a:pt x="35" y="250"/>
                  </a:lnTo>
                  <a:lnTo>
                    <a:pt x="35" y="250"/>
                  </a:lnTo>
                  <a:lnTo>
                    <a:pt x="30" y="250"/>
                  </a:lnTo>
                  <a:lnTo>
                    <a:pt x="26" y="249"/>
                  </a:lnTo>
                  <a:lnTo>
                    <a:pt x="23" y="246"/>
                  </a:lnTo>
                  <a:lnTo>
                    <a:pt x="19" y="244"/>
                  </a:lnTo>
                  <a:lnTo>
                    <a:pt x="19" y="244"/>
                  </a:lnTo>
                  <a:lnTo>
                    <a:pt x="8" y="232"/>
                  </a:lnTo>
                  <a:lnTo>
                    <a:pt x="8" y="232"/>
                  </a:lnTo>
                  <a:lnTo>
                    <a:pt x="4" y="229"/>
                  </a:lnTo>
                  <a:lnTo>
                    <a:pt x="3" y="225"/>
                  </a:lnTo>
                  <a:lnTo>
                    <a:pt x="2" y="221"/>
                  </a:lnTo>
                  <a:lnTo>
                    <a:pt x="0" y="217"/>
                  </a:lnTo>
                  <a:lnTo>
                    <a:pt x="0" y="217"/>
                  </a:lnTo>
                  <a:lnTo>
                    <a:pt x="0" y="206"/>
                  </a:lnTo>
                  <a:lnTo>
                    <a:pt x="0" y="206"/>
                  </a:lnTo>
                  <a:lnTo>
                    <a:pt x="2" y="200"/>
                  </a:lnTo>
                  <a:lnTo>
                    <a:pt x="3" y="196"/>
                  </a:lnTo>
                  <a:lnTo>
                    <a:pt x="3" y="196"/>
                  </a:lnTo>
                  <a:lnTo>
                    <a:pt x="7" y="187"/>
                  </a:lnTo>
                  <a:lnTo>
                    <a:pt x="9" y="185"/>
                  </a:lnTo>
                  <a:lnTo>
                    <a:pt x="137" y="13"/>
                  </a:lnTo>
                  <a:lnTo>
                    <a:pt x="137" y="13"/>
                  </a:lnTo>
                  <a:lnTo>
                    <a:pt x="140" y="8"/>
                  </a:lnTo>
                  <a:lnTo>
                    <a:pt x="144" y="6"/>
                  </a:lnTo>
                  <a:lnTo>
                    <a:pt x="144" y="6"/>
                  </a:lnTo>
                  <a:lnTo>
                    <a:pt x="153" y="2"/>
                  </a:lnTo>
                  <a:lnTo>
                    <a:pt x="153" y="2"/>
                  </a:lnTo>
                  <a:lnTo>
                    <a:pt x="158" y="1"/>
                  </a:lnTo>
                  <a:lnTo>
                    <a:pt x="163" y="0"/>
                  </a:lnTo>
                  <a:lnTo>
                    <a:pt x="163" y="0"/>
                  </a:lnTo>
                  <a:lnTo>
                    <a:pt x="170" y="0"/>
                  </a:lnTo>
                  <a:lnTo>
                    <a:pt x="170" y="22"/>
                  </a:lnTo>
                  <a:lnTo>
                    <a:pt x="170" y="37"/>
                  </a:lnTo>
                  <a:lnTo>
                    <a:pt x="170" y="22"/>
                  </a:lnTo>
                  <a:lnTo>
                    <a:pt x="170" y="0"/>
                  </a:lnTo>
                  <a:lnTo>
                    <a:pt x="181" y="0"/>
                  </a:lnTo>
                  <a:lnTo>
                    <a:pt x="181" y="0"/>
                  </a:lnTo>
                  <a:lnTo>
                    <a:pt x="186" y="1"/>
                  </a:lnTo>
                  <a:lnTo>
                    <a:pt x="191" y="2"/>
                  </a:lnTo>
                  <a:lnTo>
                    <a:pt x="191" y="2"/>
                  </a:lnTo>
                  <a:lnTo>
                    <a:pt x="379" y="104"/>
                  </a:lnTo>
                  <a:lnTo>
                    <a:pt x="379" y="104"/>
                  </a:lnTo>
                  <a:lnTo>
                    <a:pt x="382" y="106"/>
                  </a:lnTo>
                  <a:lnTo>
                    <a:pt x="385" y="109"/>
                  </a:lnTo>
                  <a:lnTo>
                    <a:pt x="387" y="113"/>
                  </a:lnTo>
                  <a:lnTo>
                    <a:pt x="390" y="116"/>
                  </a:lnTo>
                  <a:lnTo>
                    <a:pt x="390" y="116"/>
                  </a:lnTo>
                  <a:lnTo>
                    <a:pt x="392" y="126"/>
                  </a:lnTo>
                  <a:lnTo>
                    <a:pt x="396" y="132"/>
                  </a:lnTo>
                  <a:lnTo>
                    <a:pt x="396" y="132"/>
                  </a:lnTo>
                  <a:lnTo>
                    <a:pt x="397" y="136"/>
                  </a:lnTo>
                  <a:lnTo>
                    <a:pt x="398" y="142"/>
                  </a:lnTo>
                  <a:lnTo>
                    <a:pt x="398" y="142"/>
                  </a:lnTo>
                  <a:lnTo>
                    <a:pt x="398" y="153"/>
                  </a:lnTo>
                  <a:lnTo>
                    <a:pt x="398" y="153"/>
                  </a:lnTo>
                  <a:lnTo>
                    <a:pt x="397" y="159"/>
                  </a:lnTo>
                  <a:lnTo>
                    <a:pt x="395" y="164"/>
                  </a:lnTo>
                  <a:lnTo>
                    <a:pt x="391" y="169"/>
                  </a:lnTo>
                  <a:lnTo>
                    <a:pt x="386" y="173"/>
                  </a:lnTo>
                  <a:lnTo>
                    <a:pt x="386" y="173"/>
                  </a:lnTo>
                  <a:lnTo>
                    <a:pt x="380" y="176"/>
                  </a:lnTo>
                  <a:lnTo>
                    <a:pt x="370" y="183"/>
                  </a:lnTo>
                  <a:lnTo>
                    <a:pt x="370" y="183"/>
                  </a:lnTo>
                  <a:lnTo>
                    <a:pt x="364" y="185"/>
                  </a:lnTo>
                  <a:lnTo>
                    <a:pt x="358" y="186"/>
                  </a:lnTo>
                  <a:lnTo>
                    <a:pt x="350" y="185"/>
                  </a:lnTo>
                  <a:lnTo>
                    <a:pt x="345" y="183"/>
                  </a:lnTo>
                  <a:lnTo>
                    <a:pt x="345" y="183"/>
                  </a:lnTo>
                  <a:lnTo>
                    <a:pt x="334" y="175"/>
                  </a:lnTo>
                  <a:lnTo>
                    <a:pt x="232" y="120"/>
                  </a:lnTo>
                  <a:lnTo>
                    <a:pt x="246" y="163"/>
                  </a:lnTo>
                  <a:lnTo>
                    <a:pt x="289" y="241"/>
                  </a:lnTo>
                  <a:lnTo>
                    <a:pt x="353" y="311"/>
                  </a:lnTo>
                  <a:lnTo>
                    <a:pt x="428" y="362"/>
                  </a:lnTo>
                  <a:lnTo>
                    <a:pt x="516" y="397"/>
                  </a:lnTo>
                  <a:lnTo>
                    <a:pt x="608" y="403"/>
                  </a:lnTo>
                  <a:lnTo>
                    <a:pt x="713" y="390"/>
                  </a:lnTo>
                  <a:lnTo>
                    <a:pt x="805" y="358"/>
                  </a:lnTo>
                  <a:lnTo>
                    <a:pt x="882" y="298"/>
                  </a:lnTo>
                  <a:lnTo>
                    <a:pt x="943" y="223"/>
                  </a:lnTo>
                  <a:lnTo>
                    <a:pt x="991" y="131"/>
                  </a:lnTo>
                  <a:lnTo>
                    <a:pt x="995" y="126"/>
                  </a:lnTo>
                  <a:lnTo>
                    <a:pt x="1002" y="119"/>
                  </a:lnTo>
                  <a:lnTo>
                    <a:pt x="1010" y="111"/>
                  </a:lnTo>
                  <a:lnTo>
                    <a:pt x="1010" y="111"/>
                  </a:lnTo>
                  <a:lnTo>
                    <a:pt x="1013" y="109"/>
                  </a:lnTo>
                  <a:lnTo>
                    <a:pt x="1017" y="106"/>
                  </a:lnTo>
                  <a:lnTo>
                    <a:pt x="1021" y="105"/>
                  </a:lnTo>
                  <a:lnTo>
                    <a:pt x="1026" y="105"/>
                  </a:lnTo>
                  <a:lnTo>
                    <a:pt x="1026" y="105"/>
                  </a:lnTo>
                  <a:lnTo>
                    <a:pt x="1037" y="105"/>
                  </a:lnTo>
                  <a:lnTo>
                    <a:pt x="1037" y="105"/>
                  </a:lnTo>
                  <a:lnTo>
                    <a:pt x="1043" y="105"/>
                  </a:lnTo>
                  <a:lnTo>
                    <a:pt x="1048" y="108"/>
                  </a:lnTo>
                  <a:lnTo>
                    <a:pt x="1053" y="111"/>
                  </a:lnTo>
                  <a:lnTo>
                    <a:pt x="1056" y="116"/>
                  </a:lnTo>
                  <a:lnTo>
                    <a:pt x="1056" y="116"/>
                  </a:lnTo>
                  <a:lnTo>
                    <a:pt x="1060" y="124"/>
                  </a:lnTo>
                  <a:lnTo>
                    <a:pt x="1064" y="132"/>
                  </a:lnTo>
                  <a:lnTo>
                    <a:pt x="1064" y="132"/>
                  </a:lnTo>
                  <a:lnTo>
                    <a:pt x="1066" y="136"/>
                  </a:lnTo>
                  <a:lnTo>
                    <a:pt x="1066" y="142"/>
                  </a:lnTo>
                  <a:lnTo>
                    <a:pt x="1066" y="142"/>
                  </a:lnTo>
                  <a:lnTo>
                    <a:pt x="1066" y="153"/>
                  </a:lnTo>
                  <a:lnTo>
                    <a:pt x="1065" y="162"/>
                  </a:lnTo>
                  <a:lnTo>
                    <a:pt x="1027" y="248"/>
                  </a:lnTo>
                  <a:lnTo>
                    <a:pt x="1025" y="252"/>
                  </a:lnTo>
                  <a:lnTo>
                    <a:pt x="964" y="331"/>
                  </a:lnTo>
                  <a:lnTo>
                    <a:pt x="962" y="333"/>
                  </a:lnTo>
                  <a:lnTo>
                    <a:pt x="894" y="397"/>
                  </a:lnTo>
                  <a:lnTo>
                    <a:pt x="891" y="400"/>
                  </a:lnTo>
                  <a:lnTo>
                    <a:pt x="811" y="445"/>
                  </a:lnTo>
                  <a:lnTo>
                    <a:pt x="807" y="448"/>
                  </a:lnTo>
                  <a:lnTo>
                    <a:pt x="714" y="477"/>
                  </a:lnTo>
                  <a:lnTo>
                    <a:pt x="709" y="478"/>
                  </a:lnTo>
                  <a:lnTo>
                    <a:pt x="612" y="489"/>
                  </a:lnTo>
                  <a:lnTo>
                    <a:pt x="607" y="489"/>
                  </a:lnTo>
                  <a:lnTo>
                    <a:pt x="607" y="489"/>
                  </a:lnTo>
                  <a:close/>
                  <a:moveTo>
                    <a:pt x="158" y="67"/>
                  </a:moveTo>
                  <a:lnTo>
                    <a:pt x="158" y="67"/>
                  </a:lnTo>
                  <a:lnTo>
                    <a:pt x="163" y="68"/>
                  </a:lnTo>
                  <a:lnTo>
                    <a:pt x="167" y="72"/>
                  </a:lnTo>
                  <a:lnTo>
                    <a:pt x="171" y="76"/>
                  </a:lnTo>
                  <a:lnTo>
                    <a:pt x="175" y="79"/>
                  </a:lnTo>
                  <a:lnTo>
                    <a:pt x="175" y="79"/>
                  </a:lnTo>
                  <a:lnTo>
                    <a:pt x="175" y="79"/>
                  </a:lnTo>
                  <a:lnTo>
                    <a:pt x="174" y="73"/>
                  </a:lnTo>
                  <a:lnTo>
                    <a:pt x="175" y="67"/>
                  </a:lnTo>
                  <a:lnTo>
                    <a:pt x="177" y="62"/>
                  </a:lnTo>
                  <a:lnTo>
                    <a:pt x="182" y="57"/>
                  </a:lnTo>
                  <a:lnTo>
                    <a:pt x="182" y="57"/>
                  </a:lnTo>
                  <a:lnTo>
                    <a:pt x="182" y="57"/>
                  </a:lnTo>
                  <a:lnTo>
                    <a:pt x="187" y="55"/>
                  </a:lnTo>
                  <a:lnTo>
                    <a:pt x="192" y="52"/>
                  </a:lnTo>
                  <a:lnTo>
                    <a:pt x="192" y="52"/>
                  </a:lnTo>
                  <a:lnTo>
                    <a:pt x="175" y="44"/>
                  </a:lnTo>
                  <a:lnTo>
                    <a:pt x="170" y="44"/>
                  </a:lnTo>
                  <a:lnTo>
                    <a:pt x="170" y="43"/>
                  </a:lnTo>
                  <a:lnTo>
                    <a:pt x="170" y="44"/>
                  </a:lnTo>
                  <a:lnTo>
                    <a:pt x="169" y="44"/>
                  </a:lnTo>
                  <a:lnTo>
                    <a:pt x="151" y="67"/>
                  </a:lnTo>
                  <a:lnTo>
                    <a:pt x="151" y="67"/>
                  </a:lnTo>
                  <a:lnTo>
                    <a:pt x="154" y="67"/>
                  </a:lnTo>
                  <a:lnTo>
                    <a:pt x="154" y="67"/>
                  </a:lnTo>
                  <a:lnTo>
                    <a:pt x="154" y="67"/>
                  </a:lnTo>
                  <a:lnTo>
                    <a:pt x="158" y="67"/>
                  </a:lnTo>
                  <a:lnTo>
                    <a:pt x="158"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descr=" " title=" ">
              <a:extLst>
                <a:ext uri="{FF2B5EF4-FFF2-40B4-BE49-F238E27FC236}">
                  <a16:creationId xmlns:a16="http://schemas.microsoft.com/office/drawing/2014/main" id="{ED030E97-4919-436B-A00D-D2D11BC37D11}"/>
                </a:ext>
              </a:extLst>
            </p:cNvPr>
            <p:cNvSpPr>
              <a:spLocks noEditPoints="1"/>
            </p:cNvSpPr>
            <p:nvPr/>
          </p:nvSpPr>
          <p:spPr bwMode="auto">
            <a:xfrm>
              <a:off x="5539338" y="1596074"/>
              <a:ext cx="151691" cy="69466"/>
            </a:xfrm>
            <a:custGeom>
              <a:avLst/>
              <a:gdLst>
                <a:gd name="T0" fmla="*/ 893 w 1072"/>
                <a:gd name="T1" fmla="*/ 489 h 489"/>
                <a:gd name="T2" fmla="*/ 883 w 1072"/>
                <a:gd name="T3" fmla="*/ 487 h 489"/>
                <a:gd name="T4" fmla="*/ 690 w 1072"/>
                <a:gd name="T5" fmla="*/ 382 h 489"/>
                <a:gd name="T6" fmla="*/ 679 w 1072"/>
                <a:gd name="T7" fmla="*/ 366 h 489"/>
                <a:gd name="T8" fmla="*/ 675 w 1072"/>
                <a:gd name="T9" fmla="*/ 354 h 489"/>
                <a:gd name="T10" fmla="*/ 675 w 1072"/>
                <a:gd name="T11" fmla="*/ 336 h 489"/>
                <a:gd name="T12" fmla="*/ 678 w 1072"/>
                <a:gd name="T13" fmla="*/ 327 h 489"/>
                <a:gd name="T14" fmla="*/ 683 w 1072"/>
                <a:gd name="T15" fmla="*/ 320 h 489"/>
                <a:gd name="T16" fmla="*/ 694 w 1072"/>
                <a:gd name="T17" fmla="*/ 310 h 489"/>
                <a:gd name="T18" fmla="*/ 710 w 1072"/>
                <a:gd name="T19" fmla="*/ 304 h 489"/>
                <a:gd name="T20" fmla="*/ 723 w 1072"/>
                <a:gd name="T21" fmla="*/ 304 h 489"/>
                <a:gd name="T22" fmla="*/ 738 w 1072"/>
                <a:gd name="T23" fmla="*/ 309 h 489"/>
                <a:gd name="T24" fmla="*/ 788 w 1072"/>
                <a:gd name="T25" fmla="*/ 244 h 489"/>
                <a:gd name="T26" fmla="*/ 557 w 1072"/>
                <a:gd name="T27" fmla="*/ 92 h 489"/>
                <a:gd name="T28" fmla="*/ 269 w 1072"/>
                <a:gd name="T29" fmla="*/ 127 h 489"/>
                <a:gd name="T30" fmla="*/ 82 w 1072"/>
                <a:gd name="T31" fmla="*/ 353 h 489"/>
                <a:gd name="T32" fmla="*/ 73 w 1072"/>
                <a:gd name="T33" fmla="*/ 366 h 489"/>
                <a:gd name="T34" fmla="*/ 65 w 1072"/>
                <a:gd name="T35" fmla="*/ 374 h 489"/>
                <a:gd name="T36" fmla="*/ 53 w 1072"/>
                <a:gd name="T37" fmla="*/ 380 h 489"/>
                <a:gd name="T38" fmla="*/ 37 w 1072"/>
                <a:gd name="T39" fmla="*/ 380 h 489"/>
                <a:gd name="T40" fmla="*/ 27 w 1072"/>
                <a:gd name="T41" fmla="*/ 378 h 489"/>
                <a:gd name="T42" fmla="*/ 19 w 1072"/>
                <a:gd name="T43" fmla="*/ 374 h 489"/>
                <a:gd name="T44" fmla="*/ 11 w 1072"/>
                <a:gd name="T45" fmla="*/ 366 h 489"/>
                <a:gd name="T46" fmla="*/ 0 w 1072"/>
                <a:gd name="T47" fmla="*/ 349 h 489"/>
                <a:gd name="T48" fmla="*/ 6 w 1072"/>
                <a:gd name="T49" fmla="*/ 327 h 489"/>
                <a:gd name="T50" fmla="*/ 46 w 1072"/>
                <a:gd name="T51" fmla="*/ 238 h 489"/>
                <a:gd name="T52" fmla="*/ 108 w 1072"/>
                <a:gd name="T53" fmla="*/ 151 h 489"/>
                <a:gd name="T54" fmla="*/ 263 w 1072"/>
                <a:gd name="T55" fmla="*/ 40 h 489"/>
                <a:gd name="T56" fmla="*/ 364 w 1072"/>
                <a:gd name="T57" fmla="*/ 11 h 489"/>
                <a:gd name="T58" fmla="*/ 463 w 1072"/>
                <a:gd name="T59" fmla="*/ 0 h 489"/>
                <a:gd name="T60" fmla="*/ 679 w 1072"/>
                <a:gd name="T61" fmla="*/ 50 h 489"/>
                <a:gd name="T62" fmla="*/ 777 w 1072"/>
                <a:gd name="T63" fmla="*/ 115 h 489"/>
                <a:gd name="T64" fmla="*/ 901 w 1072"/>
                <a:gd name="T65" fmla="*/ 284 h 489"/>
                <a:gd name="T66" fmla="*/ 994 w 1072"/>
                <a:gd name="T67" fmla="*/ 252 h 489"/>
                <a:gd name="T68" fmla="*/ 1003 w 1072"/>
                <a:gd name="T69" fmla="*/ 245 h 489"/>
                <a:gd name="T70" fmla="*/ 1010 w 1072"/>
                <a:gd name="T71" fmla="*/ 241 h 489"/>
                <a:gd name="T72" fmla="*/ 1020 w 1072"/>
                <a:gd name="T73" fmla="*/ 239 h 489"/>
                <a:gd name="T74" fmla="*/ 1039 w 1072"/>
                <a:gd name="T75" fmla="*/ 239 h 489"/>
                <a:gd name="T76" fmla="*/ 1053 w 1072"/>
                <a:gd name="T77" fmla="*/ 245 h 489"/>
                <a:gd name="T78" fmla="*/ 1064 w 1072"/>
                <a:gd name="T79" fmla="*/ 260 h 489"/>
                <a:gd name="T80" fmla="*/ 1071 w 1072"/>
                <a:gd name="T81" fmla="*/ 270 h 489"/>
                <a:gd name="T82" fmla="*/ 1072 w 1072"/>
                <a:gd name="T83" fmla="*/ 282 h 489"/>
                <a:gd name="T84" fmla="*/ 1068 w 1072"/>
                <a:gd name="T85" fmla="*/ 298 h 489"/>
                <a:gd name="T86" fmla="*/ 937 w 1072"/>
                <a:gd name="T87" fmla="*/ 476 h 489"/>
                <a:gd name="T88" fmla="*/ 926 w 1072"/>
                <a:gd name="T89" fmla="*/ 484 h 489"/>
                <a:gd name="T90" fmla="*/ 904 w 1072"/>
                <a:gd name="T91" fmla="*/ 489 h 489"/>
                <a:gd name="T92" fmla="*/ 904 w 1072"/>
                <a:gd name="T93" fmla="*/ 445 h 489"/>
                <a:gd name="T94" fmla="*/ 922 w 1072"/>
                <a:gd name="T95" fmla="*/ 422 h 489"/>
                <a:gd name="T96" fmla="*/ 916 w 1072"/>
                <a:gd name="T97" fmla="*/ 422 h 489"/>
                <a:gd name="T98" fmla="*/ 906 w 1072"/>
                <a:gd name="T99" fmla="*/ 417 h 489"/>
                <a:gd name="T100" fmla="*/ 899 w 1072"/>
                <a:gd name="T101" fmla="*/ 409 h 489"/>
                <a:gd name="T102" fmla="*/ 899 w 1072"/>
                <a:gd name="T103" fmla="*/ 422 h 489"/>
                <a:gd name="T104" fmla="*/ 891 w 1072"/>
                <a:gd name="T105" fmla="*/ 431 h 489"/>
                <a:gd name="T106" fmla="*/ 881 w 1072"/>
                <a:gd name="T107" fmla="*/ 436 h 489"/>
                <a:gd name="T108" fmla="*/ 899 w 1072"/>
                <a:gd name="T109" fmla="*/ 445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2" h="489">
                  <a:moveTo>
                    <a:pt x="904" y="489"/>
                  </a:moveTo>
                  <a:lnTo>
                    <a:pt x="893" y="489"/>
                  </a:lnTo>
                  <a:lnTo>
                    <a:pt x="893" y="489"/>
                  </a:lnTo>
                  <a:lnTo>
                    <a:pt x="888" y="488"/>
                  </a:lnTo>
                  <a:lnTo>
                    <a:pt x="883" y="487"/>
                  </a:lnTo>
                  <a:lnTo>
                    <a:pt x="883" y="487"/>
                  </a:lnTo>
                  <a:lnTo>
                    <a:pt x="695" y="385"/>
                  </a:lnTo>
                  <a:lnTo>
                    <a:pt x="695" y="385"/>
                  </a:lnTo>
                  <a:lnTo>
                    <a:pt x="690" y="382"/>
                  </a:lnTo>
                  <a:lnTo>
                    <a:pt x="686" y="378"/>
                  </a:lnTo>
                  <a:lnTo>
                    <a:pt x="686" y="378"/>
                  </a:lnTo>
                  <a:lnTo>
                    <a:pt x="679" y="366"/>
                  </a:lnTo>
                  <a:lnTo>
                    <a:pt x="679" y="366"/>
                  </a:lnTo>
                  <a:lnTo>
                    <a:pt x="676" y="360"/>
                  </a:lnTo>
                  <a:lnTo>
                    <a:pt x="675" y="354"/>
                  </a:lnTo>
                  <a:lnTo>
                    <a:pt x="675" y="354"/>
                  </a:lnTo>
                  <a:lnTo>
                    <a:pt x="675" y="343"/>
                  </a:lnTo>
                  <a:lnTo>
                    <a:pt x="675" y="336"/>
                  </a:lnTo>
                  <a:lnTo>
                    <a:pt x="675" y="336"/>
                  </a:lnTo>
                  <a:lnTo>
                    <a:pt x="676" y="331"/>
                  </a:lnTo>
                  <a:lnTo>
                    <a:pt x="678" y="327"/>
                  </a:lnTo>
                  <a:lnTo>
                    <a:pt x="679" y="324"/>
                  </a:lnTo>
                  <a:lnTo>
                    <a:pt x="683" y="320"/>
                  </a:lnTo>
                  <a:lnTo>
                    <a:pt x="683" y="320"/>
                  </a:lnTo>
                  <a:lnTo>
                    <a:pt x="690" y="312"/>
                  </a:lnTo>
                  <a:lnTo>
                    <a:pt x="690" y="312"/>
                  </a:lnTo>
                  <a:lnTo>
                    <a:pt x="694" y="310"/>
                  </a:lnTo>
                  <a:lnTo>
                    <a:pt x="698" y="308"/>
                  </a:lnTo>
                  <a:lnTo>
                    <a:pt x="698" y="308"/>
                  </a:lnTo>
                  <a:lnTo>
                    <a:pt x="710" y="304"/>
                  </a:lnTo>
                  <a:lnTo>
                    <a:pt x="710" y="304"/>
                  </a:lnTo>
                  <a:lnTo>
                    <a:pt x="716" y="303"/>
                  </a:lnTo>
                  <a:lnTo>
                    <a:pt x="723" y="304"/>
                  </a:lnTo>
                  <a:lnTo>
                    <a:pt x="723" y="304"/>
                  </a:lnTo>
                  <a:lnTo>
                    <a:pt x="734" y="308"/>
                  </a:lnTo>
                  <a:lnTo>
                    <a:pt x="738" y="309"/>
                  </a:lnTo>
                  <a:lnTo>
                    <a:pt x="841" y="368"/>
                  </a:lnTo>
                  <a:lnTo>
                    <a:pt x="827" y="321"/>
                  </a:lnTo>
                  <a:lnTo>
                    <a:pt x="788" y="244"/>
                  </a:lnTo>
                  <a:lnTo>
                    <a:pt x="721" y="178"/>
                  </a:lnTo>
                  <a:lnTo>
                    <a:pt x="646" y="124"/>
                  </a:lnTo>
                  <a:lnTo>
                    <a:pt x="557" y="92"/>
                  </a:lnTo>
                  <a:lnTo>
                    <a:pt x="461" y="81"/>
                  </a:lnTo>
                  <a:lnTo>
                    <a:pt x="361" y="95"/>
                  </a:lnTo>
                  <a:lnTo>
                    <a:pt x="269" y="127"/>
                  </a:lnTo>
                  <a:lnTo>
                    <a:pt x="191" y="187"/>
                  </a:lnTo>
                  <a:lnTo>
                    <a:pt x="130" y="262"/>
                  </a:lnTo>
                  <a:lnTo>
                    <a:pt x="82" y="353"/>
                  </a:lnTo>
                  <a:lnTo>
                    <a:pt x="81" y="355"/>
                  </a:lnTo>
                  <a:lnTo>
                    <a:pt x="73" y="366"/>
                  </a:lnTo>
                  <a:lnTo>
                    <a:pt x="73" y="366"/>
                  </a:lnTo>
                  <a:lnTo>
                    <a:pt x="70" y="371"/>
                  </a:lnTo>
                  <a:lnTo>
                    <a:pt x="65" y="374"/>
                  </a:lnTo>
                  <a:lnTo>
                    <a:pt x="65" y="374"/>
                  </a:lnTo>
                  <a:lnTo>
                    <a:pt x="57" y="378"/>
                  </a:lnTo>
                  <a:lnTo>
                    <a:pt x="57" y="378"/>
                  </a:lnTo>
                  <a:lnTo>
                    <a:pt x="53" y="380"/>
                  </a:lnTo>
                  <a:lnTo>
                    <a:pt x="48" y="380"/>
                  </a:lnTo>
                  <a:lnTo>
                    <a:pt x="48" y="380"/>
                  </a:lnTo>
                  <a:lnTo>
                    <a:pt x="37" y="380"/>
                  </a:lnTo>
                  <a:lnTo>
                    <a:pt x="37" y="380"/>
                  </a:lnTo>
                  <a:lnTo>
                    <a:pt x="32" y="380"/>
                  </a:lnTo>
                  <a:lnTo>
                    <a:pt x="27" y="378"/>
                  </a:lnTo>
                  <a:lnTo>
                    <a:pt x="27" y="378"/>
                  </a:lnTo>
                  <a:lnTo>
                    <a:pt x="19" y="374"/>
                  </a:lnTo>
                  <a:lnTo>
                    <a:pt x="19" y="374"/>
                  </a:lnTo>
                  <a:lnTo>
                    <a:pt x="15" y="371"/>
                  </a:lnTo>
                  <a:lnTo>
                    <a:pt x="11" y="366"/>
                  </a:lnTo>
                  <a:lnTo>
                    <a:pt x="11" y="366"/>
                  </a:lnTo>
                  <a:lnTo>
                    <a:pt x="3" y="355"/>
                  </a:lnTo>
                  <a:lnTo>
                    <a:pt x="3" y="355"/>
                  </a:lnTo>
                  <a:lnTo>
                    <a:pt x="0" y="349"/>
                  </a:lnTo>
                  <a:lnTo>
                    <a:pt x="0" y="341"/>
                  </a:lnTo>
                  <a:lnTo>
                    <a:pt x="1" y="335"/>
                  </a:lnTo>
                  <a:lnTo>
                    <a:pt x="6" y="327"/>
                  </a:lnTo>
                  <a:lnTo>
                    <a:pt x="6" y="327"/>
                  </a:lnTo>
                  <a:lnTo>
                    <a:pt x="11" y="324"/>
                  </a:lnTo>
                  <a:lnTo>
                    <a:pt x="46" y="238"/>
                  </a:lnTo>
                  <a:lnTo>
                    <a:pt x="49" y="233"/>
                  </a:lnTo>
                  <a:lnTo>
                    <a:pt x="105" y="154"/>
                  </a:lnTo>
                  <a:lnTo>
                    <a:pt x="108" y="151"/>
                  </a:lnTo>
                  <a:lnTo>
                    <a:pt x="179" y="88"/>
                  </a:lnTo>
                  <a:lnTo>
                    <a:pt x="184" y="84"/>
                  </a:lnTo>
                  <a:lnTo>
                    <a:pt x="263" y="40"/>
                  </a:lnTo>
                  <a:lnTo>
                    <a:pt x="267" y="38"/>
                  </a:lnTo>
                  <a:lnTo>
                    <a:pt x="361" y="12"/>
                  </a:lnTo>
                  <a:lnTo>
                    <a:pt x="364" y="11"/>
                  </a:lnTo>
                  <a:lnTo>
                    <a:pt x="458" y="0"/>
                  </a:lnTo>
                  <a:lnTo>
                    <a:pt x="461" y="22"/>
                  </a:lnTo>
                  <a:lnTo>
                    <a:pt x="463" y="0"/>
                  </a:lnTo>
                  <a:lnTo>
                    <a:pt x="576" y="11"/>
                  </a:lnTo>
                  <a:lnTo>
                    <a:pt x="582" y="12"/>
                  </a:lnTo>
                  <a:lnTo>
                    <a:pt x="679" y="50"/>
                  </a:lnTo>
                  <a:lnTo>
                    <a:pt x="684" y="52"/>
                  </a:lnTo>
                  <a:lnTo>
                    <a:pt x="773" y="111"/>
                  </a:lnTo>
                  <a:lnTo>
                    <a:pt x="777" y="115"/>
                  </a:lnTo>
                  <a:lnTo>
                    <a:pt x="845" y="186"/>
                  </a:lnTo>
                  <a:lnTo>
                    <a:pt x="848" y="190"/>
                  </a:lnTo>
                  <a:lnTo>
                    <a:pt x="901" y="284"/>
                  </a:lnTo>
                  <a:lnTo>
                    <a:pt x="902" y="287"/>
                  </a:lnTo>
                  <a:lnTo>
                    <a:pt x="926" y="352"/>
                  </a:lnTo>
                  <a:lnTo>
                    <a:pt x="994" y="252"/>
                  </a:lnTo>
                  <a:lnTo>
                    <a:pt x="994" y="252"/>
                  </a:lnTo>
                  <a:lnTo>
                    <a:pt x="998" y="247"/>
                  </a:lnTo>
                  <a:lnTo>
                    <a:pt x="1003" y="245"/>
                  </a:lnTo>
                  <a:lnTo>
                    <a:pt x="1003" y="245"/>
                  </a:lnTo>
                  <a:lnTo>
                    <a:pt x="1010" y="241"/>
                  </a:lnTo>
                  <a:lnTo>
                    <a:pt x="1010" y="241"/>
                  </a:lnTo>
                  <a:lnTo>
                    <a:pt x="1015" y="240"/>
                  </a:lnTo>
                  <a:lnTo>
                    <a:pt x="1020" y="239"/>
                  </a:lnTo>
                  <a:lnTo>
                    <a:pt x="1020" y="239"/>
                  </a:lnTo>
                  <a:lnTo>
                    <a:pt x="1031" y="239"/>
                  </a:lnTo>
                  <a:lnTo>
                    <a:pt x="1039" y="239"/>
                  </a:lnTo>
                  <a:lnTo>
                    <a:pt x="1039" y="239"/>
                  </a:lnTo>
                  <a:lnTo>
                    <a:pt x="1045" y="240"/>
                  </a:lnTo>
                  <a:lnTo>
                    <a:pt x="1050" y="241"/>
                  </a:lnTo>
                  <a:lnTo>
                    <a:pt x="1053" y="245"/>
                  </a:lnTo>
                  <a:lnTo>
                    <a:pt x="1057" y="249"/>
                  </a:lnTo>
                  <a:lnTo>
                    <a:pt x="1057" y="249"/>
                  </a:lnTo>
                  <a:lnTo>
                    <a:pt x="1064" y="260"/>
                  </a:lnTo>
                  <a:lnTo>
                    <a:pt x="1067" y="262"/>
                  </a:lnTo>
                  <a:lnTo>
                    <a:pt x="1071" y="270"/>
                  </a:lnTo>
                  <a:lnTo>
                    <a:pt x="1071" y="270"/>
                  </a:lnTo>
                  <a:lnTo>
                    <a:pt x="1072" y="274"/>
                  </a:lnTo>
                  <a:lnTo>
                    <a:pt x="1072" y="278"/>
                  </a:lnTo>
                  <a:lnTo>
                    <a:pt x="1072" y="282"/>
                  </a:lnTo>
                  <a:lnTo>
                    <a:pt x="1072" y="287"/>
                  </a:lnTo>
                  <a:lnTo>
                    <a:pt x="1072" y="287"/>
                  </a:lnTo>
                  <a:lnTo>
                    <a:pt x="1068" y="298"/>
                  </a:lnTo>
                  <a:lnTo>
                    <a:pt x="1064" y="304"/>
                  </a:lnTo>
                  <a:lnTo>
                    <a:pt x="937" y="476"/>
                  </a:lnTo>
                  <a:lnTo>
                    <a:pt x="937" y="476"/>
                  </a:lnTo>
                  <a:lnTo>
                    <a:pt x="932" y="481"/>
                  </a:lnTo>
                  <a:lnTo>
                    <a:pt x="926" y="484"/>
                  </a:lnTo>
                  <a:lnTo>
                    <a:pt x="926" y="484"/>
                  </a:lnTo>
                  <a:lnTo>
                    <a:pt x="915" y="488"/>
                  </a:lnTo>
                  <a:lnTo>
                    <a:pt x="907" y="489"/>
                  </a:lnTo>
                  <a:lnTo>
                    <a:pt x="904" y="489"/>
                  </a:lnTo>
                  <a:lnTo>
                    <a:pt x="904" y="489"/>
                  </a:lnTo>
                  <a:close/>
                  <a:moveTo>
                    <a:pt x="899" y="445"/>
                  </a:moveTo>
                  <a:lnTo>
                    <a:pt x="904" y="445"/>
                  </a:lnTo>
                  <a:lnTo>
                    <a:pt x="904" y="445"/>
                  </a:lnTo>
                  <a:lnTo>
                    <a:pt x="905" y="444"/>
                  </a:lnTo>
                  <a:lnTo>
                    <a:pt x="922" y="422"/>
                  </a:lnTo>
                  <a:lnTo>
                    <a:pt x="922" y="422"/>
                  </a:lnTo>
                  <a:lnTo>
                    <a:pt x="916" y="422"/>
                  </a:lnTo>
                  <a:lnTo>
                    <a:pt x="916" y="422"/>
                  </a:lnTo>
                  <a:lnTo>
                    <a:pt x="916" y="422"/>
                  </a:lnTo>
                  <a:lnTo>
                    <a:pt x="911" y="420"/>
                  </a:lnTo>
                  <a:lnTo>
                    <a:pt x="906" y="417"/>
                  </a:lnTo>
                  <a:lnTo>
                    <a:pt x="902" y="413"/>
                  </a:lnTo>
                  <a:lnTo>
                    <a:pt x="899" y="409"/>
                  </a:lnTo>
                  <a:lnTo>
                    <a:pt x="899" y="409"/>
                  </a:lnTo>
                  <a:lnTo>
                    <a:pt x="899" y="409"/>
                  </a:lnTo>
                  <a:lnTo>
                    <a:pt x="900" y="416"/>
                  </a:lnTo>
                  <a:lnTo>
                    <a:pt x="899" y="422"/>
                  </a:lnTo>
                  <a:lnTo>
                    <a:pt x="896" y="427"/>
                  </a:lnTo>
                  <a:lnTo>
                    <a:pt x="891" y="431"/>
                  </a:lnTo>
                  <a:lnTo>
                    <a:pt x="891" y="431"/>
                  </a:lnTo>
                  <a:lnTo>
                    <a:pt x="891" y="431"/>
                  </a:lnTo>
                  <a:lnTo>
                    <a:pt x="886" y="434"/>
                  </a:lnTo>
                  <a:lnTo>
                    <a:pt x="881" y="436"/>
                  </a:lnTo>
                  <a:lnTo>
                    <a:pt x="881" y="436"/>
                  </a:lnTo>
                  <a:lnTo>
                    <a:pt x="899" y="445"/>
                  </a:lnTo>
                  <a:lnTo>
                    <a:pt x="899" y="4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descr="bionoculars icon" title="bionoculars icon">
            <a:extLst>
              <a:ext uri="{FF2B5EF4-FFF2-40B4-BE49-F238E27FC236}">
                <a16:creationId xmlns:a16="http://schemas.microsoft.com/office/drawing/2014/main" id="{C5458234-227E-43B8-9EC8-262550293148}"/>
              </a:ext>
            </a:extLst>
          </p:cNvPr>
          <p:cNvGrpSpPr>
            <a:grpSpLocks noChangeAspect="1"/>
          </p:cNvGrpSpPr>
          <p:nvPr/>
        </p:nvGrpSpPr>
        <p:grpSpPr>
          <a:xfrm>
            <a:off x="4822320" y="2093610"/>
            <a:ext cx="1084983" cy="814349"/>
            <a:chOff x="1747069" y="3930923"/>
            <a:chExt cx="493160" cy="365760"/>
          </a:xfrm>
          <a:solidFill>
            <a:srgbClr val="EE7D30"/>
          </a:solidFill>
        </p:grpSpPr>
        <p:sp>
          <p:nvSpPr>
            <p:cNvPr id="13" name="Freeform 15" descr=" " title=" ">
              <a:extLst>
                <a:ext uri="{FF2B5EF4-FFF2-40B4-BE49-F238E27FC236}">
                  <a16:creationId xmlns:a16="http://schemas.microsoft.com/office/drawing/2014/main" id="{77490BBD-BF78-4D03-9697-0B67B35F4CAF}"/>
                </a:ext>
              </a:extLst>
            </p:cNvPr>
            <p:cNvSpPr>
              <a:spLocks noEditPoints="1"/>
            </p:cNvSpPr>
            <p:nvPr/>
          </p:nvSpPr>
          <p:spPr bwMode="auto">
            <a:xfrm>
              <a:off x="1747069" y="3930923"/>
              <a:ext cx="493160" cy="365760"/>
            </a:xfrm>
            <a:custGeom>
              <a:avLst/>
              <a:gdLst>
                <a:gd name="T0" fmla="*/ 2697 w 5760"/>
                <a:gd name="T1" fmla="*/ 3440 h 4272"/>
                <a:gd name="T2" fmla="*/ 3412 w 5760"/>
                <a:gd name="T3" fmla="*/ 3202 h 4272"/>
                <a:gd name="T4" fmla="*/ 3909 w 5760"/>
                <a:gd name="T5" fmla="*/ 4053 h 4272"/>
                <a:gd name="T6" fmla="*/ 4996 w 5760"/>
                <a:gd name="T7" fmla="*/ 4203 h 4272"/>
                <a:gd name="T8" fmla="*/ 5737 w 5760"/>
                <a:gd name="T9" fmla="*/ 3371 h 4272"/>
                <a:gd name="T10" fmla="*/ 5553 w 5760"/>
                <a:gd name="T11" fmla="*/ 2312 h 4272"/>
                <a:gd name="T12" fmla="*/ 4645 w 5760"/>
                <a:gd name="T13" fmla="*/ 560 h 4272"/>
                <a:gd name="T14" fmla="*/ 4271 w 5760"/>
                <a:gd name="T15" fmla="*/ 268 h 4272"/>
                <a:gd name="T16" fmla="*/ 3865 w 5760"/>
                <a:gd name="T17" fmla="*/ 7 h 4272"/>
                <a:gd name="T18" fmla="*/ 3371 w 5760"/>
                <a:gd name="T19" fmla="*/ 208 h 4272"/>
                <a:gd name="T20" fmla="*/ 3137 w 5760"/>
                <a:gd name="T21" fmla="*/ 901 h 4272"/>
                <a:gd name="T22" fmla="*/ 2702 w 5760"/>
                <a:gd name="T23" fmla="*/ 860 h 4272"/>
                <a:gd name="T24" fmla="*/ 2455 w 5760"/>
                <a:gd name="T25" fmla="*/ 315 h 4272"/>
                <a:gd name="T26" fmla="*/ 1997 w 5760"/>
                <a:gd name="T27" fmla="*/ 2 h 4272"/>
                <a:gd name="T28" fmla="*/ 1625 w 5760"/>
                <a:gd name="T29" fmla="*/ 181 h 4272"/>
                <a:gd name="T30" fmla="*/ 1317 w 5760"/>
                <a:gd name="T31" fmla="*/ 377 h 4272"/>
                <a:gd name="T32" fmla="*/ 441 w 5760"/>
                <a:gd name="T33" fmla="*/ 1723 h 4272"/>
                <a:gd name="T34" fmla="*/ 5 w 5760"/>
                <a:gd name="T35" fmla="*/ 3045 h 4272"/>
                <a:gd name="T36" fmla="*/ 423 w 5760"/>
                <a:gd name="T37" fmla="*/ 4013 h 4272"/>
                <a:gd name="T38" fmla="*/ 1428 w 5760"/>
                <a:gd name="T39" fmla="*/ 4242 h 4272"/>
                <a:gd name="T40" fmla="*/ 2139 w 5760"/>
                <a:gd name="T41" fmla="*/ 3757 h 4272"/>
                <a:gd name="T42" fmla="*/ 2607 w 5760"/>
                <a:gd name="T43" fmla="*/ 3178 h 4272"/>
                <a:gd name="T44" fmla="*/ 2424 w 5760"/>
                <a:gd name="T45" fmla="*/ 2805 h 4272"/>
                <a:gd name="T46" fmla="*/ 2663 w 5760"/>
                <a:gd name="T47" fmla="*/ 2441 h 4272"/>
                <a:gd name="T48" fmla="*/ 3097 w 5760"/>
                <a:gd name="T49" fmla="*/ 2441 h 4272"/>
                <a:gd name="T50" fmla="*/ 3336 w 5760"/>
                <a:gd name="T51" fmla="*/ 2805 h 4272"/>
                <a:gd name="T52" fmla="*/ 3153 w 5760"/>
                <a:gd name="T53" fmla="*/ 3178 h 4272"/>
                <a:gd name="T54" fmla="*/ 4357 w 5760"/>
                <a:gd name="T55" fmla="*/ 4040 h 4272"/>
                <a:gd name="T56" fmla="*/ 3679 w 5760"/>
                <a:gd name="T57" fmla="*/ 3419 h 4272"/>
                <a:gd name="T58" fmla="*/ 3855 w 5760"/>
                <a:gd name="T59" fmla="*/ 2556 h 4272"/>
                <a:gd name="T60" fmla="*/ 4695 w 5760"/>
                <a:gd name="T61" fmla="*/ 2223 h 4272"/>
                <a:gd name="T62" fmla="*/ 5464 w 5760"/>
                <a:gd name="T63" fmla="*/ 2744 h 4272"/>
                <a:gd name="T64" fmla="*/ 5419 w 5760"/>
                <a:gd name="T65" fmla="*/ 3623 h 4272"/>
                <a:gd name="T66" fmla="*/ 4596 w 5760"/>
                <a:gd name="T67" fmla="*/ 4069 h 4272"/>
                <a:gd name="T68" fmla="*/ 4551 w 5760"/>
                <a:gd name="T69" fmla="*/ 2017 h 4272"/>
                <a:gd name="T70" fmla="*/ 3756 w 5760"/>
                <a:gd name="T71" fmla="*/ 2365 h 4272"/>
                <a:gd name="T72" fmla="*/ 3382 w 5760"/>
                <a:gd name="T73" fmla="*/ 1499 h 4272"/>
                <a:gd name="T74" fmla="*/ 3614 w 5760"/>
                <a:gd name="T75" fmla="*/ 850 h 4272"/>
                <a:gd name="T76" fmla="*/ 4242 w 5760"/>
                <a:gd name="T77" fmla="*/ 501 h 4272"/>
                <a:gd name="T78" fmla="*/ 4943 w 5760"/>
                <a:gd name="T79" fmla="*/ 1370 h 4272"/>
                <a:gd name="T80" fmla="*/ 3512 w 5760"/>
                <a:gd name="T81" fmla="*/ 356 h 4272"/>
                <a:gd name="T82" fmla="*/ 3927 w 5760"/>
                <a:gd name="T83" fmla="*/ 249 h 4272"/>
                <a:gd name="T84" fmla="*/ 3535 w 5760"/>
                <a:gd name="T85" fmla="*/ 642 h 4272"/>
                <a:gd name="T86" fmla="*/ 2748 w 5760"/>
                <a:gd name="T87" fmla="*/ 1061 h 4272"/>
                <a:gd name="T88" fmla="*/ 3155 w 5760"/>
                <a:gd name="T89" fmla="*/ 1283 h 4272"/>
                <a:gd name="T90" fmla="*/ 2852 w 5760"/>
                <a:gd name="T91" fmla="*/ 2187 h 4272"/>
                <a:gd name="T92" fmla="*/ 1816 w 5760"/>
                <a:gd name="T93" fmla="*/ 265 h 4272"/>
                <a:gd name="T94" fmla="*/ 2236 w 5760"/>
                <a:gd name="T95" fmla="*/ 338 h 4272"/>
                <a:gd name="T96" fmla="*/ 2188 w 5760"/>
                <a:gd name="T97" fmla="*/ 606 h 4272"/>
                <a:gd name="T98" fmla="*/ 1522 w 5760"/>
                <a:gd name="T99" fmla="*/ 501 h 4272"/>
                <a:gd name="T100" fmla="*/ 2146 w 5760"/>
                <a:gd name="T101" fmla="*/ 850 h 4272"/>
                <a:gd name="T102" fmla="*/ 2378 w 5760"/>
                <a:gd name="T103" fmla="*/ 1499 h 4272"/>
                <a:gd name="T104" fmla="*/ 2004 w 5760"/>
                <a:gd name="T105" fmla="*/ 2365 h 4272"/>
                <a:gd name="T106" fmla="*/ 1209 w 5760"/>
                <a:gd name="T107" fmla="*/ 2017 h 4272"/>
                <a:gd name="T108" fmla="*/ 543 w 5760"/>
                <a:gd name="T109" fmla="*/ 2006 h 4272"/>
                <a:gd name="T110" fmla="*/ 1449 w 5760"/>
                <a:gd name="T111" fmla="*/ 529 h 4272"/>
                <a:gd name="T112" fmla="*/ 408 w 5760"/>
                <a:gd name="T113" fmla="*/ 2576 h 4272"/>
                <a:gd name="T114" fmla="*/ 1121 w 5760"/>
                <a:gd name="T115" fmla="*/ 2220 h 4272"/>
                <a:gd name="T116" fmla="*/ 1935 w 5760"/>
                <a:gd name="T117" fmla="*/ 2591 h 4272"/>
                <a:gd name="T118" fmla="*/ 2067 w 5760"/>
                <a:gd name="T119" fmla="*/ 3462 h 4272"/>
                <a:gd name="T120" fmla="*/ 1357 w 5760"/>
                <a:gd name="T121" fmla="*/ 4051 h 4272"/>
                <a:gd name="T122" fmla="*/ 484 w 5760"/>
                <a:gd name="T123" fmla="*/ 3798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60" h="4272">
                  <a:moveTo>
                    <a:pt x="2238" y="3574"/>
                  </a:moveTo>
                  <a:lnTo>
                    <a:pt x="2238" y="3574"/>
                  </a:lnTo>
                  <a:lnTo>
                    <a:pt x="2241" y="3572"/>
                  </a:lnTo>
                  <a:lnTo>
                    <a:pt x="2241" y="3572"/>
                  </a:lnTo>
                  <a:lnTo>
                    <a:pt x="2253" y="3544"/>
                  </a:lnTo>
                  <a:lnTo>
                    <a:pt x="2282" y="3475"/>
                  </a:lnTo>
                  <a:lnTo>
                    <a:pt x="2325" y="3370"/>
                  </a:lnTo>
                  <a:lnTo>
                    <a:pt x="2348" y="3304"/>
                  </a:lnTo>
                  <a:lnTo>
                    <a:pt x="2374" y="3233"/>
                  </a:lnTo>
                  <a:lnTo>
                    <a:pt x="2374" y="3233"/>
                  </a:lnTo>
                  <a:lnTo>
                    <a:pt x="2398" y="3258"/>
                  </a:lnTo>
                  <a:lnTo>
                    <a:pt x="2422" y="3282"/>
                  </a:lnTo>
                  <a:lnTo>
                    <a:pt x="2449" y="3307"/>
                  </a:lnTo>
                  <a:lnTo>
                    <a:pt x="2475" y="3328"/>
                  </a:lnTo>
                  <a:lnTo>
                    <a:pt x="2505" y="3350"/>
                  </a:lnTo>
                  <a:lnTo>
                    <a:pt x="2534" y="3370"/>
                  </a:lnTo>
                  <a:lnTo>
                    <a:pt x="2564" y="3386"/>
                  </a:lnTo>
                  <a:lnTo>
                    <a:pt x="2595" y="3402"/>
                  </a:lnTo>
                  <a:lnTo>
                    <a:pt x="2628" y="3417"/>
                  </a:lnTo>
                  <a:lnTo>
                    <a:pt x="2663" y="3430"/>
                  </a:lnTo>
                  <a:lnTo>
                    <a:pt x="2697" y="3440"/>
                  </a:lnTo>
                  <a:lnTo>
                    <a:pt x="2732" y="3450"/>
                  </a:lnTo>
                  <a:lnTo>
                    <a:pt x="2768" y="3457"/>
                  </a:lnTo>
                  <a:lnTo>
                    <a:pt x="2804" y="3462"/>
                  </a:lnTo>
                  <a:lnTo>
                    <a:pt x="2842" y="3465"/>
                  </a:lnTo>
                  <a:lnTo>
                    <a:pt x="2880" y="3467"/>
                  </a:lnTo>
                  <a:lnTo>
                    <a:pt x="2880" y="3467"/>
                  </a:lnTo>
                  <a:lnTo>
                    <a:pt x="2923" y="3465"/>
                  </a:lnTo>
                  <a:lnTo>
                    <a:pt x="2966" y="3462"/>
                  </a:lnTo>
                  <a:lnTo>
                    <a:pt x="3008" y="3455"/>
                  </a:lnTo>
                  <a:lnTo>
                    <a:pt x="3050" y="3445"/>
                  </a:lnTo>
                  <a:lnTo>
                    <a:pt x="3089" y="3434"/>
                  </a:lnTo>
                  <a:lnTo>
                    <a:pt x="3127" y="3419"/>
                  </a:lnTo>
                  <a:lnTo>
                    <a:pt x="3165" y="3402"/>
                  </a:lnTo>
                  <a:lnTo>
                    <a:pt x="3201" y="3384"/>
                  </a:lnTo>
                  <a:lnTo>
                    <a:pt x="3236" y="3365"/>
                  </a:lnTo>
                  <a:lnTo>
                    <a:pt x="3270" y="3342"/>
                  </a:lnTo>
                  <a:lnTo>
                    <a:pt x="3302" y="3317"/>
                  </a:lnTo>
                  <a:lnTo>
                    <a:pt x="3333" y="3290"/>
                  </a:lnTo>
                  <a:lnTo>
                    <a:pt x="3361" y="3262"/>
                  </a:lnTo>
                  <a:lnTo>
                    <a:pt x="3387" y="3233"/>
                  </a:lnTo>
                  <a:lnTo>
                    <a:pt x="3412" y="3202"/>
                  </a:lnTo>
                  <a:lnTo>
                    <a:pt x="3435" y="3169"/>
                  </a:lnTo>
                  <a:lnTo>
                    <a:pt x="3435" y="3169"/>
                  </a:lnTo>
                  <a:lnTo>
                    <a:pt x="3438" y="3225"/>
                  </a:lnTo>
                  <a:lnTo>
                    <a:pt x="3443" y="3281"/>
                  </a:lnTo>
                  <a:lnTo>
                    <a:pt x="3451" y="3337"/>
                  </a:lnTo>
                  <a:lnTo>
                    <a:pt x="3463" y="3391"/>
                  </a:lnTo>
                  <a:lnTo>
                    <a:pt x="3478" y="3444"/>
                  </a:lnTo>
                  <a:lnTo>
                    <a:pt x="3493" y="3496"/>
                  </a:lnTo>
                  <a:lnTo>
                    <a:pt x="3512" y="3547"/>
                  </a:lnTo>
                  <a:lnTo>
                    <a:pt x="3534" y="3598"/>
                  </a:lnTo>
                  <a:lnTo>
                    <a:pt x="3557" y="3648"/>
                  </a:lnTo>
                  <a:lnTo>
                    <a:pt x="3583" y="3694"/>
                  </a:lnTo>
                  <a:lnTo>
                    <a:pt x="3611" y="3740"/>
                  </a:lnTo>
                  <a:lnTo>
                    <a:pt x="3642" y="3786"/>
                  </a:lnTo>
                  <a:lnTo>
                    <a:pt x="3674" y="3829"/>
                  </a:lnTo>
                  <a:lnTo>
                    <a:pt x="3708" y="3870"/>
                  </a:lnTo>
                  <a:lnTo>
                    <a:pt x="3746" y="3910"/>
                  </a:lnTo>
                  <a:lnTo>
                    <a:pt x="3784" y="3949"/>
                  </a:lnTo>
                  <a:lnTo>
                    <a:pt x="3824" y="3985"/>
                  </a:lnTo>
                  <a:lnTo>
                    <a:pt x="3866" y="4020"/>
                  </a:lnTo>
                  <a:lnTo>
                    <a:pt x="3909" y="4053"/>
                  </a:lnTo>
                  <a:lnTo>
                    <a:pt x="3955" y="4083"/>
                  </a:lnTo>
                  <a:lnTo>
                    <a:pt x="4001" y="4112"/>
                  </a:lnTo>
                  <a:lnTo>
                    <a:pt x="4049" y="4139"/>
                  </a:lnTo>
                  <a:lnTo>
                    <a:pt x="4099" y="4163"/>
                  </a:lnTo>
                  <a:lnTo>
                    <a:pt x="4150" y="4185"/>
                  </a:lnTo>
                  <a:lnTo>
                    <a:pt x="4202" y="4204"/>
                  </a:lnTo>
                  <a:lnTo>
                    <a:pt x="4255" y="4223"/>
                  </a:lnTo>
                  <a:lnTo>
                    <a:pt x="4309" y="4237"/>
                  </a:lnTo>
                  <a:lnTo>
                    <a:pt x="4365" y="4249"/>
                  </a:lnTo>
                  <a:lnTo>
                    <a:pt x="4421" y="4259"/>
                  </a:lnTo>
                  <a:lnTo>
                    <a:pt x="4479" y="4265"/>
                  </a:lnTo>
                  <a:lnTo>
                    <a:pt x="4538" y="4270"/>
                  </a:lnTo>
                  <a:lnTo>
                    <a:pt x="4596" y="4272"/>
                  </a:lnTo>
                  <a:lnTo>
                    <a:pt x="4596" y="4272"/>
                  </a:lnTo>
                  <a:lnTo>
                    <a:pt x="4657" y="4270"/>
                  </a:lnTo>
                  <a:lnTo>
                    <a:pt x="4716" y="4265"/>
                  </a:lnTo>
                  <a:lnTo>
                    <a:pt x="4774" y="4259"/>
                  </a:lnTo>
                  <a:lnTo>
                    <a:pt x="4831" y="4249"/>
                  </a:lnTo>
                  <a:lnTo>
                    <a:pt x="4887" y="4236"/>
                  </a:lnTo>
                  <a:lnTo>
                    <a:pt x="4942" y="4221"/>
                  </a:lnTo>
                  <a:lnTo>
                    <a:pt x="4996" y="4203"/>
                  </a:lnTo>
                  <a:lnTo>
                    <a:pt x="5049" y="4183"/>
                  </a:lnTo>
                  <a:lnTo>
                    <a:pt x="5101" y="4160"/>
                  </a:lnTo>
                  <a:lnTo>
                    <a:pt x="5151" y="4135"/>
                  </a:lnTo>
                  <a:lnTo>
                    <a:pt x="5200" y="4107"/>
                  </a:lnTo>
                  <a:lnTo>
                    <a:pt x="5246" y="4079"/>
                  </a:lnTo>
                  <a:lnTo>
                    <a:pt x="5292" y="4048"/>
                  </a:lnTo>
                  <a:lnTo>
                    <a:pt x="5337" y="4013"/>
                  </a:lnTo>
                  <a:lnTo>
                    <a:pt x="5378" y="3979"/>
                  </a:lnTo>
                  <a:lnTo>
                    <a:pt x="5419" y="3941"/>
                  </a:lnTo>
                  <a:lnTo>
                    <a:pt x="5457" y="3901"/>
                  </a:lnTo>
                  <a:lnTo>
                    <a:pt x="5495" y="3860"/>
                  </a:lnTo>
                  <a:lnTo>
                    <a:pt x="5529" y="3817"/>
                  </a:lnTo>
                  <a:lnTo>
                    <a:pt x="5561" y="3775"/>
                  </a:lnTo>
                  <a:lnTo>
                    <a:pt x="5592" y="3729"/>
                  </a:lnTo>
                  <a:lnTo>
                    <a:pt x="5620" y="3681"/>
                  </a:lnTo>
                  <a:lnTo>
                    <a:pt x="5645" y="3633"/>
                  </a:lnTo>
                  <a:lnTo>
                    <a:pt x="5669" y="3582"/>
                  </a:lnTo>
                  <a:lnTo>
                    <a:pt x="5689" y="3531"/>
                  </a:lnTo>
                  <a:lnTo>
                    <a:pt x="5707" y="3480"/>
                  </a:lnTo>
                  <a:lnTo>
                    <a:pt x="5724" y="3426"/>
                  </a:lnTo>
                  <a:lnTo>
                    <a:pt x="5737" y="3371"/>
                  </a:lnTo>
                  <a:lnTo>
                    <a:pt x="5747" y="3315"/>
                  </a:lnTo>
                  <a:lnTo>
                    <a:pt x="5755" y="3259"/>
                  </a:lnTo>
                  <a:lnTo>
                    <a:pt x="5758" y="3202"/>
                  </a:lnTo>
                  <a:lnTo>
                    <a:pt x="5760" y="3144"/>
                  </a:lnTo>
                  <a:lnTo>
                    <a:pt x="5760" y="3144"/>
                  </a:lnTo>
                  <a:lnTo>
                    <a:pt x="5760" y="3103"/>
                  </a:lnTo>
                  <a:lnTo>
                    <a:pt x="5757" y="3062"/>
                  </a:lnTo>
                  <a:lnTo>
                    <a:pt x="5752" y="3020"/>
                  </a:lnTo>
                  <a:lnTo>
                    <a:pt x="5745" y="2979"/>
                  </a:lnTo>
                  <a:lnTo>
                    <a:pt x="5737" y="2940"/>
                  </a:lnTo>
                  <a:lnTo>
                    <a:pt x="5729" y="2900"/>
                  </a:lnTo>
                  <a:lnTo>
                    <a:pt x="5717" y="2861"/>
                  </a:lnTo>
                  <a:lnTo>
                    <a:pt x="5706" y="2823"/>
                  </a:lnTo>
                  <a:lnTo>
                    <a:pt x="5706" y="2823"/>
                  </a:lnTo>
                  <a:lnTo>
                    <a:pt x="5706" y="2811"/>
                  </a:lnTo>
                  <a:lnTo>
                    <a:pt x="5704" y="2801"/>
                  </a:lnTo>
                  <a:lnTo>
                    <a:pt x="5704" y="2801"/>
                  </a:lnTo>
                  <a:lnTo>
                    <a:pt x="5674" y="2694"/>
                  </a:lnTo>
                  <a:lnTo>
                    <a:pt x="5645" y="2592"/>
                  </a:lnTo>
                  <a:lnTo>
                    <a:pt x="5604" y="2464"/>
                  </a:lnTo>
                  <a:lnTo>
                    <a:pt x="5553" y="2312"/>
                  </a:lnTo>
                  <a:lnTo>
                    <a:pt x="5493" y="2141"/>
                  </a:lnTo>
                  <a:lnTo>
                    <a:pt x="5460" y="2050"/>
                  </a:lnTo>
                  <a:lnTo>
                    <a:pt x="5424" y="1956"/>
                  </a:lnTo>
                  <a:lnTo>
                    <a:pt x="5386" y="1861"/>
                  </a:lnTo>
                  <a:lnTo>
                    <a:pt x="5347" y="1762"/>
                  </a:lnTo>
                  <a:lnTo>
                    <a:pt x="5304" y="1663"/>
                  </a:lnTo>
                  <a:lnTo>
                    <a:pt x="5259" y="1563"/>
                  </a:lnTo>
                  <a:lnTo>
                    <a:pt x="5213" y="1462"/>
                  </a:lnTo>
                  <a:lnTo>
                    <a:pt x="5166" y="1362"/>
                  </a:lnTo>
                  <a:lnTo>
                    <a:pt x="5115" y="1263"/>
                  </a:lnTo>
                  <a:lnTo>
                    <a:pt x="5062" y="1164"/>
                  </a:lnTo>
                  <a:lnTo>
                    <a:pt x="5009" y="1069"/>
                  </a:lnTo>
                  <a:lnTo>
                    <a:pt x="4951" y="975"/>
                  </a:lnTo>
                  <a:lnTo>
                    <a:pt x="4894" y="883"/>
                  </a:lnTo>
                  <a:lnTo>
                    <a:pt x="4835" y="795"/>
                  </a:lnTo>
                  <a:lnTo>
                    <a:pt x="4805" y="754"/>
                  </a:lnTo>
                  <a:lnTo>
                    <a:pt x="4774" y="713"/>
                  </a:lnTo>
                  <a:lnTo>
                    <a:pt x="4742" y="672"/>
                  </a:lnTo>
                  <a:lnTo>
                    <a:pt x="4711" y="634"/>
                  </a:lnTo>
                  <a:lnTo>
                    <a:pt x="4678" y="596"/>
                  </a:lnTo>
                  <a:lnTo>
                    <a:pt x="4645" y="560"/>
                  </a:lnTo>
                  <a:lnTo>
                    <a:pt x="4612" y="524"/>
                  </a:lnTo>
                  <a:lnTo>
                    <a:pt x="4579" y="491"/>
                  </a:lnTo>
                  <a:lnTo>
                    <a:pt x="4545" y="459"/>
                  </a:lnTo>
                  <a:lnTo>
                    <a:pt x="4512" y="428"/>
                  </a:lnTo>
                  <a:lnTo>
                    <a:pt x="4477" y="400"/>
                  </a:lnTo>
                  <a:lnTo>
                    <a:pt x="4441" y="374"/>
                  </a:lnTo>
                  <a:lnTo>
                    <a:pt x="4441" y="374"/>
                  </a:lnTo>
                  <a:lnTo>
                    <a:pt x="4433" y="356"/>
                  </a:lnTo>
                  <a:lnTo>
                    <a:pt x="4426" y="347"/>
                  </a:lnTo>
                  <a:lnTo>
                    <a:pt x="4420" y="341"/>
                  </a:lnTo>
                  <a:lnTo>
                    <a:pt x="4413" y="333"/>
                  </a:lnTo>
                  <a:lnTo>
                    <a:pt x="4405" y="328"/>
                  </a:lnTo>
                  <a:lnTo>
                    <a:pt x="4395" y="321"/>
                  </a:lnTo>
                  <a:lnTo>
                    <a:pt x="4385" y="318"/>
                  </a:lnTo>
                  <a:lnTo>
                    <a:pt x="4385" y="318"/>
                  </a:lnTo>
                  <a:lnTo>
                    <a:pt x="4378" y="316"/>
                  </a:lnTo>
                  <a:lnTo>
                    <a:pt x="4372" y="315"/>
                  </a:lnTo>
                  <a:lnTo>
                    <a:pt x="4357" y="313"/>
                  </a:lnTo>
                  <a:lnTo>
                    <a:pt x="4357" y="313"/>
                  </a:lnTo>
                  <a:lnTo>
                    <a:pt x="4314" y="290"/>
                  </a:lnTo>
                  <a:lnTo>
                    <a:pt x="4271" y="268"/>
                  </a:lnTo>
                  <a:lnTo>
                    <a:pt x="4227" y="250"/>
                  </a:lnTo>
                  <a:lnTo>
                    <a:pt x="4184" y="234"/>
                  </a:lnTo>
                  <a:lnTo>
                    <a:pt x="4136" y="181"/>
                  </a:lnTo>
                  <a:lnTo>
                    <a:pt x="4136" y="181"/>
                  </a:lnTo>
                  <a:lnTo>
                    <a:pt x="4123" y="165"/>
                  </a:lnTo>
                  <a:lnTo>
                    <a:pt x="4108" y="147"/>
                  </a:lnTo>
                  <a:lnTo>
                    <a:pt x="4095" y="132"/>
                  </a:lnTo>
                  <a:lnTo>
                    <a:pt x="4080" y="115"/>
                  </a:lnTo>
                  <a:lnTo>
                    <a:pt x="4066" y="102"/>
                  </a:lnTo>
                  <a:lnTo>
                    <a:pt x="4049" y="89"/>
                  </a:lnTo>
                  <a:lnTo>
                    <a:pt x="4033" y="76"/>
                  </a:lnTo>
                  <a:lnTo>
                    <a:pt x="4016" y="64"/>
                  </a:lnTo>
                  <a:lnTo>
                    <a:pt x="3998" y="54"/>
                  </a:lnTo>
                  <a:lnTo>
                    <a:pt x="3980" y="44"/>
                  </a:lnTo>
                  <a:lnTo>
                    <a:pt x="3962" y="36"/>
                  </a:lnTo>
                  <a:lnTo>
                    <a:pt x="3944" y="28"/>
                  </a:lnTo>
                  <a:lnTo>
                    <a:pt x="3924" y="21"/>
                  </a:lnTo>
                  <a:lnTo>
                    <a:pt x="3904" y="15"/>
                  </a:lnTo>
                  <a:lnTo>
                    <a:pt x="3884" y="10"/>
                  </a:lnTo>
                  <a:lnTo>
                    <a:pt x="3865" y="7"/>
                  </a:lnTo>
                  <a:lnTo>
                    <a:pt x="3865" y="7"/>
                  </a:lnTo>
                  <a:lnTo>
                    <a:pt x="3838" y="3"/>
                  </a:lnTo>
                  <a:lnTo>
                    <a:pt x="3814" y="2"/>
                  </a:lnTo>
                  <a:lnTo>
                    <a:pt x="3787" y="0"/>
                  </a:lnTo>
                  <a:lnTo>
                    <a:pt x="3763" y="2"/>
                  </a:lnTo>
                  <a:lnTo>
                    <a:pt x="3736" y="5"/>
                  </a:lnTo>
                  <a:lnTo>
                    <a:pt x="3710" y="8"/>
                  </a:lnTo>
                  <a:lnTo>
                    <a:pt x="3684" y="13"/>
                  </a:lnTo>
                  <a:lnTo>
                    <a:pt x="3657" y="20"/>
                  </a:lnTo>
                  <a:lnTo>
                    <a:pt x="3631" y="28"/>
                  </a:lnTo>
                  <a:lnTo>
                    <a:pt x="3606" y="38"/>
                  </a:lnTo>
                  <a:lnTo>
                    <a:pt x="3580" y="49"/>
                  </a:lnTo>
                  <a:lnTo>
                    <a:pt x="3553" y="61"/>
                  </a:lnTo>
                  <a:lnTo>
                    <a:pt x="3529" y="76"/>
                  </a:lnTo>
                  <a:lnTo>
                    <a:pt x="3504" y="91"/>
                  </a:lnTo>
                  <a:lnTo>
                    <a:pt x="3479" y="107"/>
                  </a:lnTo>
                  <a:lnTo>
                    <a:pt x="3455" y="124"/>
                  </a:lnTo>
                  <a:lnTo>
                    <a:pt x="3455" y="124"/>
                  </a:lnTo>
                  <a:lnTo>
                    <a:pt x="3433" y="142"/>
                  </a:lnTo>
                  <a:lnTo>
                    <a:pt x="3410" y="161"/>
                  </a:lnTo>
                  <a:lnTo>
                    <a:pt x="3390" y="184"/>
                  </a:lnTo>
                  <a:lnTo>
                    <a:pt x="3371" y="208"/>
                  </a:lnTo>
                  <a:lnTo>
                    <a:pt x="3353" y="232"/>
                  </a:lnTo>
                  <a:lnTo>
                    <a:pt x="3336" y="259"/>
                  </a:lnTo>
                  <a:lnTo>
                    <a:pt x="3320" y="285"/>
                  </a:lnTo>
                  <a:lnTo>
                    <a:pt x="3305" y="315"/>
                  </a:lnTo>
                  <a:lnTo>
                    <a:pt x="3292" y="344"/>
                  </a:lnTo>
                  <a:lnTo>
                    <a:pt x="3280" y="374"/>
                  </a:lnTo>
                  <a:lnTo>
                    <a:pt x="3269" y="407"/>
                  </a:lnTo>
                  <a:lnTo>
                    <a:pt x="3259" y="440"/>
                  </a:lnTo>
                  <a:lnTo>
                    <a:pt x="3250" y="473"/>
                  </a:lnTo>
                  <a:lnTo>
                    <a:pt x="3244" y="507"/>
                  </a:lnTo>
                  <a:lnTo>
                    <a:pt x="3239" y="542"/>
                  </a:lnTo>
                  <a:lnTo>
                    <a:pt x="3236" y="578"/>
                  </a:lnTo>
                  <a:lnTo>
                    <a:pt x="3236" y="578"/>
                  </a:lnTo>
                  <a:lnTo>
                    <a:pt x="3226" y="693"/>
                  </a:lnTo>
                  <a:lnTo>
                    <a:pt x="3226" y="693"/>
                  </a:lnTo>
                  <a:lnTo>
                    <a:pt x="3206" y="955"/>
                  </a:lnTo>
                  <a:lnTo>
                    <a:pt x="3206" y="955"/>
                  </a:lnTo>
                  <a:lnTo>
                    <a:pt x="3190" y="940"/>
                  </a:lnTo>
                  <a:lnTo>
                    <a:pt x="3173" y="927"/>
                  </a:lnTo>
                  <a:lnTo>
                    <a:pt x="3155" y="914"/>
                  </a:lnTo>
                  <a:lnTo>
                    <a:pt x="3137" y="901"/>
                  </a:lnTo>
                  <a:lnTo>
                    <a:pt x="3117" y="889"/>
                  </a:lnTo>
                  <a:lnTo>
                    <a:pt x="3099" y="878"/>
                  </a:lnTo>
                  <a:lnTo>
                    <a:pt x="3079" y="868"/>
                  </a:lnTo>
                  <a:lnTo>
                    <a:pt x="3058" y="860"/>
                  </a:lnTo>
                  <a:lnTo>
                    <a:pt x="3038" y="851"/>
                  </a:lnTo>
                  <a:lnTo>
                    <a:pt x="3017" y="845"/>
                  </a:lnTo>
                  <a:lnTo>
                    <a:pt x="2994" y="838"/>
                  </a:lnTo>
                  <a:lnTo>
                    <a:pt x="2972" y="833"/>
                  </a:lnTo>
                  <a:lnTo>
                    <a:pt x="2949" y="828"/>
                  </a:lnTo>
                  <a:lnTo>
                    <a:pt x="2926" y="827"/>
                  </a:lnTo>
                  <a:lnTo>
                    <a:pt x="2903" y="825"/>
                  </a:lnTo>
                  <a:lnTo>
                    <a:pt x="2880" y="823"/>
                  </a:lnTo>
                  <a:lnTo>
                    <a:pt x="2880" y="823"/>
                  </a:lnTo>
                  <a:lnTo>
                    <a:pt x="2857" y="825"/>
                  </a:lnTo>
                  <a:lnTo>
                    <a:pt x="2834" y="827"/>
                  </a:lnTo>
                  <a:lnTo>
                    <a:pt x="2811" y="828"/>
                  </a:lnTo>
                  <a:lnTo>
                    <a:pt x="2788" y="833"/>
                  </a:lnTo>
                  <a:lnTo>
                    <a:pt x="2766" y="838"/>
                  </a:lnTo>
                  <a:lnTo>
                    <a:pt x="2743" y="845"/>
                  </a:lnTo>
                  <a:lnTo>
                    <a:pt x="2724" y="851"/>
                  </a:lnTo>
                  <a:lnTo>
                    <a:pt x="2702" y="860"/>
                  </a:lnTo>
                  <a:lnTo>
                    <a:pt x="2682" y="868"/>
                  </a:lnTo>
                  <a:lnTo>
                    <a:pt x="2661" y="878"/>
                  </a:lnTo>
                  <a:lnTo>
                    <a:pt x="2643" y="889"/>
                  </a:lnTo>
                  <a:lnTo>
                    <a:pt x="2623" y="901"/>
                  </a:lnTo>
                  <a:lnTo>
                    <a:pt x="2605" y="914"/>
                  </a:lnTo>
                  <a:lnTo>
                    <a:pt x="2587" y="927"/>
                  </a:lnTo>
                  <a:lnTo>
                    <a:pt x="2570" y="940"/>
                  </a:lnTo>
                  <a:lnTo>
                    <a:pt x="2554" y="955"/>
                  </a:lnTo>
                  <a:lnTo>
                    <a:pt x="2554" y="955"/>
                  </a:lnTo>
                  <a:lnTo>
                    <a:pt x="2534" y="693"/>
                  </a:lnTo>
                  <a:lnTo>
                    <a:pt x="2534" y="693"/>
                  </a:lnTo>
                  <a:lnTo>
                    <a:pt x="2524" y="578"/>
                  </a:lnTo>
                  <a:lnTo>
                    <a:pt x="2524" y="578"/>
                  </a:lnTo>
                  <a:lnTo>
                    <a:pt x="2521" y="542"/>
                  </a:lnTo>
                  <a:lnTo>
                    <a:pt x="2516" y="507"/>
                  </a:lnTo>
                  <a:lnTo>
                    <a:pt x="2510" y="473"/>
                  </a:lnTo>
                  <a:lnTo>
                    <a:pt x="2501" y="440"/>
                  </a:lnTo>
                  <a:lnTo>
                    <a:pt x="2491" y="407"/>
                  </a:lnTo>
                  <a:lnTo>
                    <a:pt x="2482" y="374"/>
                  </a:lnTo>
                  <a:lnTo>
                    <a:pt x="2468" y="344"/>
                  </a:lnTo>
                  <a:lnTo>
                    <a:pt x="2455" y="315"/>
                  </a:lnTo>
                  <a:lnTo>
                    <a:pt x="2440" y="285"/>
                  </a:lnTo>
                  <a:lnTo>
                    <a:pt x="2424" y="259"/>
                  </a:lnTo>
                  <a:lnTo>
                    <a:pt x="2407" y="232"/>
                  </a:lnTo>
                  <a:lnTo>
                    <a:pt x="2389" y="208"/>
                  </a:lnTo>
                  <a:lnTo>
                    <a:pt x="2370" y="184"/>
                  </a:lnTo>
                  <a:lnTo>
                    <a:pt x="2350" y="161"/>
                  </a:lnTo>
                  <a:lnTo>
                    <a:pt x="2328" y="142"/>
                  </a:lnTo>
                  <a:lnTo>
                    <a:pt x="2305" y="124"/>
                  </a:lnTo>
                  <a:lnTo>
                    <a:pt x="2305" y="124"/>
                  </a:lnTo>
                  <a:lnTo>
                    <a:pt x="2281" y="107"/>
                  </a:lnTo>
                  <a:lnTo>
                    <a:pt x="2256" y="91"/>
                  </a:lnTo>
                  <a:lnTo>
                    <a:pt x="2231" y="76"/>
                  </a:lnTo>
                  <a:lnTo>
                    <a:pt x="2207" y="61"/>
                  </a:lnTo>
                  <a:lnTo>
                    <a:pt x="2180" y="49"/>
                  </a:lnTo>
                  <a:lnTo>
                    <a:pt x="2154" y="38"/>
                  </a:lnTo>
                  <a:lnTo>
                    <a:pt x="2129" y="28"/>
                  </a:lnTo>
                  <a:lnTo>
                    <a:pt x="2103" y="20"/>
                  </a:lnTo>
                  <a:lnTo>
                    <a:pt x="2076" y="13"/>
                  </a:lnTo>
                  <a:lnTo>
                    <a:pt x="2050" y="8"/>
                  </a:lnTo>
                  <a:lnTo>
                    <a:pt x="2024" y="5"/>
                  </a:lnTo>
                  <a:lnTo>
                    <a:pt x="1997" y="2"/>
                  </a:lnTo>
                  <a:lnTo>
                    <a:pt x="1973" y="0"/>
                  </a:lnTo>
                  <a:lnTo>
                    <a:pt x="1946" y="2"/>
                  </a:lnTo>
                  <a:lnTo>
                    <a:pt x="1922" y="3"/>
                  </a:lnTo>
                  <a:lnTo>
                    <a:pt x="1895" y="7"/>
                  </a:lnTo>
                  <a:lnTo>
                    <a:pt x="1895" y="7"/>
                  </a:lnTo>
                  <a:lnTo>
                    <a:pt x="1876" y="10"/>
                  </a:lnTo>
                  <a:lnTo>
                    <a:pt x="1856" y="15"/>
                  </a:lnTo>
                  <a:lnTo>
                    <a:pt x="1836" y="21"/>
                  </a:lnTo>
                  <a:lnTo>
                    <a:pt x="1816" y="28"/>
                  </a:lnTo>
                  <a:lnTo>
                    <a:pt x="1798" y="35"/>
                  </a:lnTo>
                  <a:lnTo>
                    <a:pt x="1780" y="44"/>
                  </a:lnTo>
                  <a:lnTo>
                    <a:pt x="1762" y="54"/>
                  </a:lnTo>
                  <a:lnTo>
                    <a:pt x="1744" y="64"/>
                  </a:lnTo>
                  <a:lnTo>
                    <a:pt x="1727" y="76"/>
                  </a:lnTo>
                  <a:lnTo>
                    <a:pt x="1711" y="89"/>
                  </a:lnTo>
                  <a:lnTo>
                    <a:pt x="1694" y="102"/>
                  </a:lnTo>
                  <a:lnTo>
                    <a:pt x="1680" y="115"/>
                  </a:lnTo>
                  <a:lnTo>
                    <a:pt x="1665" y="132"/>
                  </a:lnTo>
                  <a:lnTo>
                    <a:pt x="1652" y="147"/>
                  </a:lnTo>
                  <a:lnTo>
                    <a:pt x="1637" y="165"/>
                  </a:lnTo>
                  <a:lnTo>
                    <a:pt x="1625" y="181"/>
                  </a:lnTo>
                  <a:lnTo>
                    <a:pt x="1576" y="236"/>
                  </a:lnTo>
                  <a:lnTo>
                    <a:pt x="1576" y="236"/>
                  </a:lnTo>
                  <a:lnTo>
                    <a:pt x="1533" y="250"/>
                  </a:lnTo>
                  <a:lnTo>
                    <a:pt x="1490" y="268"/>
                  </a:lnTo>
                  <a:lnTo>
                    <a:pt x="1449" y="288"/>
                  </a:lnTo>
                  <a:lnTo>
                    <a:pt x="1406" y="313"/>
                  </a:lnTo>
                  <a:lnTo>
                    <a:pt x="1406" y="313"/>
                  </a:lnTo>
                  <a:lnTo>
                    <a:pt x="1398" y="315"/>
                  </a:lnTo>
                  <a:lnTo>
                    <a:pt x="1390" y="315"/>
                  </a:lnTo>
                  <a:lnTo>
                    <a:pt x="1382" y="316"/>
                  </a:lnTo>
                  <a:lnTo>
                    <a:pt x="1375" y="318"/>
                  </a:lnTo>
                  <a:lnTo>
                    <a:pt x="1375" y="318"/>
                  </a:lnTo>
                  <a:lnTo>
                    <a:pt x="1365" y="323"/>
                  </a:lnTo>
                  <a:lnTo>
                    <a:pt x="1355" y="328"/>
                  </a:lnTo>
                  <a:lnTo>
                    <a:pt x="1347" y="334"/>
                  </a:lnTo>
                  <a:lnTo>
                    <a:pt x="1339" y="343"/>
                  </a:lnTo>
                  <a:lnTo>
                    <a:pt x="1332" y="351"/>
                  </a:lnTo>
                  <a:lnTo>
                    <a:pt x="1327" y="359"/>
                  </a:lnTo>
                  <a:lnTo>
                    <a:pt x="1322" y="369"/>
                  </a:lnTo>
                  <a:lnTo>
                    <a:pt x="1317" y="377"/>
                  </a:lnTo>
                  <a:lnTo>
                    <a:pt x="1317" y="377"/>
                  </a:lnTo>
                  <a:lnTo>
                    <a:pt x="1284" y="403"/>
                  </a:lnTo>
                  <a:lnTo>
                    <a:pt x="1251" y="431"/>
                  </a:lnTo>
                  <a:lnTo>
                    <a:pt x="1220" y="461"/>
                  </a:lnTo>
                  <a:lnTo>
                    <a:pt x="1187" y="491"/>
                  </a:lnTo>
                  <a:lnTo>
                    <a:pt x="1156" y="524"/>
                  </a:lnTo>
                  <a:lnTo>
                    <a:pt x="1125" y="557"/>
                  </a:lnTo>
                  <a:lnTo>
                    <a:pt x="1093" y="591"/>
                  </a:lnTo>
                  <a:lnTo>
                    <a:pt x="1064" y="627"/>
                  </a:lnTo>
                  <a:lnTo>
                    <a:pt x="1032" y="665"/>
                  </a:lnTo>
                  <a:lnTo>
                    <a:pt x="1003" y="703"/>
                  </a:lnTo>
                  <a:lnTo>
                    <a:pt x="944" y="784"/>
                  </a:lnTo>
                  <a:lnTo>
                    <a:pt x="886" y="868"/>
                  </a:lnTo>
                  <a:lnTo>
                    <a:pt x="830" y="955"/>
                  </a:lnTo>
                  <a:lnTo>
                    <a:pt x="776" y="1046"/>
                  </a:lnTo>
                  <a:lnTo>
                    <a:pt x="723" y="1138"/>
                  </a:lnTo>
                  <a:lnTo>
                    <a:pt x="672" y="1234"/>
                  </a:lnTo>
                  <a:lnTo>
                    <a:pt x="622" y="1331"/>
                  </a:lnTo>
                  <a:lnTo>
                    <a:pt x="575" y="1428"/>
                  </a:lnTo>
                  <a:lnTo>
                    <a:pt x="529" y="1527"/>
                  </a:lnTo>
                  <a:lnTo>
                    <a:pt x="484" y="1625"/>
                  </a:lnTo>
                  <a:lnTo>
                    <a:pt x="441" y="1723"/>
                  </a:lnTo>
                  <a:lnTo>
                    <a:pt x="400" y="1821"/>
                  </a:lnTo>
                  <a:lnTo>
                    <a:pt x="362" y="1917"/>
                  </a:lnTo>
                  <a:lnTo>
                    <a:pt x="324" y="2012"/>
                  </a:lnTo>
                  <a:lnTo>
                    <a:pt x="290" y="2105"/>
                  </a:lnTo>
                  <a:lnTo>
                    <a:pt x="226" y="2283"/>
                  </a:lnTo>
                  <a:lnTo>
                    <a:pt x="170" y="2446"/>
                  </a:lnTo>
                  <a:lnTo>
                    <a:pt x="122" y="2592"/>
                  </a:lnTo>
                  <a:lnTo>
                    <a:pt x="82" y="2717"/>
                  </a:lnTo>
                  <a:lnTo>
                    <a:pt x="53" y="2816"/>
                  </a:lnTo>
                  <a:lnTo>
                    <a:pt x="33" y="2889"/>
                  </a:lnTo>
                  <a:lnTo>
                    <a:pt x="33" y="2889"/>
                  </a:lnTo>
                  <a:lnTo>
                    <a:pt x="28" y="2907"/>
                  </a:lnTo>
                  <a:lnTo>
                    <a:pt x="23" y="2925"/>
                  </a:lnTo>
                  <a:lnTo>
                    <a:pt x="23" y="2925"/>
                  </a:lnTo>
                  <a:lnTo>
                    <a:pt x="21" y="2930"/>
                  </a:lnTo>
                  <a:lnTo>
                    <a:pt x="21" y="2930"/>
                  </a:lnTo>
                  <a:lnTo>
                    <a:pt x="20" y="2940"/>
                  </a:lnTo>
                  <a:lnTo>
                    <a:pt x="20" y="2948"/>
                  </a:lnTo>
                  <a:lnTo>
                    <a:pt x="20" y="2948"/>
                  </a:lnTo>
                  <a:lnTo>
                    <a:pt x="12" y="2997"/>
                  </a:lnTo>
                  <a:lnTo>
                    <a:pt x="5" y="3045"/>
                  </a:lnTo>
                  <a:lnTo>
                    <a:pt x="2" y="3094"/>
                  </a:lnTo>
                  <a:lnTo>
                    <a:pt x="0" y="3144"/>
                  </a:lnTo>
                  <a:lnTo>
                    <a:pt x="0" y="3144"/>
                  </a:lnTo>
                  <a:lnTo>
                    <a:pt x="2" y="3202"/>
                  </a:lnTo>
                  <a:lnTo>
                    <a:pt x="5" y="3259"/>
                  </a:lnTo>
                  <a:lnTo>
                    <a:pt x="13" y="3315"/>
                  </a:lnTo>
                  <a:lnTo>
                    <a:pt x="23" y="3371"/>
                  </a:lnTo>
                  <a:lnTo>
                    <a:pt x="36" y="3426"/>
                  </a:lnTo>
                  <a:lnTo>
                    <a:pt x="53" y="3480"/>
                  </a:lnTo>
                  <a:lnTo>
                    <a:pt x="71" y="3531"/>
                  </a:lnTo>
                  <a:lnTo>
                    <a:pt x="91" y="3582"/>
                  </a:lnTo>
                  <a:lnTo>
                    <a:pt x="115" y="3633"/>
                  </a:lnTo>
                  <a:lnTo>
                    <a:pt x="140" y="3681"/>
                  </a:lnTo>
                  <a:lnTo>
                    <a:pt x="168" y="3729"/>
                  </a:lnTo>
                  <a:lnTo>
                    <a:pt x="199" y="3775"/>
                  </a:lnTo>
                  <a:lnTo>
                    <a:pt x="231" y="3817"/>
                  </a:lnTo>
                  <a:lnTo>
                    <a:pt x="265" y="3860"/>
                  </a:lnTo>
                  <a:lnTo>
                    <a:pt x="303" y="3901"/>
                  </a:lnTo>
                  <a:lnTo>
                    <a:pt x="341" y="3941"/>
                  </a:lnTo>
                  <a:lnTo>
                    <a:pt x="382" y="3979"/>
                  </a:lnTo>
                  <a:lnTo>
                    <a:pt x="423" y="4013"/>
                  </a:lnTo>
                  <a:lnTo>
                    <a:pt x="468" y="4048"/>
                  </a:lnTo>
                  <a:lnTo>
                    <a:pt x="514" y="4079"/>
                  </a:lnTo>
                  <a:lnTo>
                    <a:pt x="560" y="4107"/>
                  </a:lnTo>
                  <a:lnTo>
                    <a:pt x="609" y="4135"/>
                  </a:lnTo>
                  <a:lnTo>
                    <a:pt x="659" y="4160"/>
                  </a:lnTo>
                  <a:lnTo>
                    <a:pt x="711" y="4183"/>
                  </a:lnTo>
                  <a:lnTo>
                    <a:pt x="764" y="4203"/>
                  </a:lnTo>
                  <a:lnTo>
                    <a:pt x="818" y="4221"/>
                  </a:lnTo>
                  <a:lnTo>
                    <a:pt x="873" y="4236"/>
                  </a:lnTo>
                  <a:lnTo>
                    <a:pt x="929" y="4249"/>
                  </a:lnTo>
                  <a:lnTo>
                    <a:pt x="986" y="4259"/>
                  </a:lnTo>
                  <a:lnTo>
                    <a:pt x="1044" y="4265"/>
                  </a:lnTo>
                  <a:lnTo>
                    <a:pt x="1103" y="4270"/>
                  </a:lnTo>
                  <a:lnTo>
                    <a:pt x="1164" y="4272"/>
                  </a:lnTo>
                  <a:lnTo>
                    <a:pt x="1164" y="4272"/>
                  </a:lnTo>
                  <a:lnTo>
                    <a:pt x="1209" y="4270"/>
                  </a:lnTo>
                  <a:lnTo>
                    <a:pt x="1253" y="4269"/>
                  </a:lnTo>
                  <a:lnTo>
                    <a:pt x="1298" y="4264"/>
                  </a:lnTo>
                  <a:lnTo>
                    <a:pt x="1342" y="4259"/>
                  </a:lnTo>
                  <a:lnTo>
                    <a:pt x="1385" y="4251"/>
                  </a:lnTo>
                  <a:lnTo>
                    <a:pt x="1428" y="4242"/>
                  </a:lnTo>
                  <a:lnTo>
                    <a:pt x="1470" y="4232"/>
                  </a:lnTo>
                  <a:lnTo>
                    <a:pt x="1512" y="4219"/>
                  </a:lnTo>
                  <a:lnTo>
                    <a:pt x="1553" y="4206"/>
                  </a:lnTo>
                  <a:lnTo>
                    <a:pt x="1592" y="4191"/>
                  </a:lnTo>
                  <a:lnTo>
                    <a:pt x="1632" y="4176"/>
                  </a:lnTo>
                  <a:lnTo>
                    <a:pt x="1670" y="4158"/>
                  </a:lnTo>
                  <a:lnTo>
                    <a:pt x="1708" y="4140"/>
                  </a:lnTo>
                  <a:lnTo>
                    <a:pt x="1745" y="4120"/>
                  </a:lnTo>
                  <a:lnTo>
                    <a:pt x="1782" y="4099"/>
                  </a:lnTo>
                  <a:lnTo>
                    <a:pt x="1818" y="4076"/>
                  </a:lnTo>
                  <a:lnTo>
                    <a:pt x="1851" y="4053"/>
                  </a:lnTo>
                  <a:lnTo>
                    <a:pt x="1885" y="4027"/>
                  </a:lnTo>
                  <a:lnTo>
                    <a:pt x="1918" y="4002"/>
                  </a:lnTo>
                  <a:lnTo>
                    <a:pt x="1950" y="3974"/>
                  </a:lnTo>
                  <a:lnTo>
                    <a:pt x="1979" y="3946"/>
                  </a:lnTo>
                  <a:lnTo>
                    <a:pt x="2009" y="3916"/>
                  </a:lnTo>
                  <a:lnTo>
                    <a:pt x="2037" y="3887"/>
                  </a:lnTo>
                  <a:lnTo>
                    <a:pt x="2065" y="3855"/>
                  </a:lnTo>
                  <a:lnTo>
                    <a:pt x="2091" y="3822"/>
                  </a:lnTo>
                  <a:lnTo>
                    <a:pt x="2116" y="3789"/>
                  </a:lnTo>
                  <a:lnTo>
                    <a:pt x="2139" y="3757"/>
                  </a:lnTo>
                  <a:lnTo>
                    <a:pt x="2162" y="3720"/>
                  </a:lnTo>
                  <a:lnTo>
                    <a:pt x="2183" y="3686"/>
                  </a:lnTo>
                  <a:lnTo>
                    <a:pt x="2203" y="3649"/>
                  </a:lnTo>
                  <a:lnTo>
                    <a:pt x="2221" y="3612"/>
                  </a:lnTo>
                  <a:lnTo>
                    <a:pt x="2238" y="3574"/>
                  </a:lnTo>
                  <a:lnTo>
                    <a:pt x="2238" y="3574"/>
                  </a:lnTo>
                  <a:close/>
                  <a:moveTo>
                    <a:pt x="2880" y="3266"/>
                  </a:moveTo>
                  <a:lnTo>
                    <a:pt x="2880" y="3266"/>
                  </a:lnTo>
                  <a:lnTo>
                    <a:pt x="2857" y="3264"/>
                  </a:lnTo>
                  <a:lnTo>
                    <a:pt x="2834" y="3262"/>
                  </a:lnTo>
                  <a:lnTo>
                    <a:pt x="2811" y="3259"/>
                  </a:lnTo>
                  <a:lnTo>
                    <a:pt x="2788" y="3256"/>
                  </a:lnTo>
                  <a:lnTo>
                    <a:pt x="2766" y="3251"/>
                  </a:lnTo>
                  <a:lnTo>
                    <a:pt x="2743" y="3246"/>
                  </a:lnTo>
                  <a:lnTo>
                    <a:pt x="2724" y="3238"/>
                  </a:lnTo>
                  <a:lnTo>
                    <a:pt x="2702" y="3231"/>
                  </a:lnTo>
                  <a:lnTo>
                    <a:pt x="2682" y="3221"/>
                  </a:lnTo>
                  <a:lnTo>
                    <a:pt x="2663" y="3211"/>
                  </a:lnTo>
                  <a:lnTo>
                    <a:pt x="2643" y="3202"/>
                  </a:lnTo>
                  <a:lnTo>
                    <a:pt x="2625" y="3190"/>
                  </a:lnTo>
                  <a:lnTo>
                    <a:pt x="2607" y="3178"/>
                  </a:lnTo>
                  <a:lnTo>
                    <a:pt x="2589" y="3165"/>
                  </a:lnTo>
                  <a:lnTo>
                    <a:pt x="2572" y="3150"/>
                  </a:lnTo>
                  <a:lnTo>
                    <a:pt x="2557" y="3136"/>
                  </a:lnTo>
                  <a:lnTo>
                    <a:pt x="2541" y="3121"/>
                  </a:lnTo>
                  <a:lnTo>
                    <a:pt x="2528" y="3106"/>
                  </a:lnTo>
                  <a:lnTo>
                    <a:pt x="2513" y="3090"/>
                  </a:lnTo>
                  <a:lnTo>
                    <a:pt x="2501" y="3071"/>
                  </a:lnTo>
                  <a:lnTo>
                    <a:pt x="2490" y="3053"/>
                  </a:lnTo>
                  <a:lnTo>
                    <a:pt x="2478" y="3035"/>
                  </a:lnTo>
                  <a:lnTo>
                    <a:pt x="2468" y="3017"/>
                  </a:lnTo>
                  <a:lnTo>
                    <a:pt x="2458" y="2997"/>
                  </a:lnTo>
                  <a:lnTo>
                    <a:pt x="2450" y="2978"/>
                  </a:lnTo>
                  <a:lnTo>
                    <a:pt x="2444" y="2956"/>
                  </a:lnTo>
                  <a:lnTo>
                    <a:pt x="2437" y="2936"/>
                  </a:lnTo>
                  <a:lnTo>
                    <a:pt x="2432" y="2915"/>
                  </a:lnTo>
                  <a:lnTo>
                    <a:pt x="2427" y="2894"/>
                  </a:lnTo>
                  <a:lnTo>
                    <a:pt x="2426" y="2872"/>
                  </a:lnTo>
                  <a:lnTo>
                    <a:pt x="2424" y="2849"/>
                  </a:lnTo>
                  <a:lnTo>
                    <a:pt x="2422" y="2826"/>
                  </a:lnTo>
                  <a:lnTo>
                    <a:pt x="2422" y="2826"/>
                  </a:lnTo>
                  <a:lnTo>
                    <a:pt x="2424" y="2805"/>
                  </a:lnTo>
                  <a:lnTo>
                    <a:pt x="2426" y="2782"/>
                  </a:lnTo>
                  <a:lnTo>
                    <a:pt x="2427" y="2760"/>
                  </a:lnTo>
                  <a:lnTo>
                    <a:pt x="2432" y="2739"/>
                  </a:lnTo>
                  <a:lnTo>
                    <a:pt x="2437" y="2717"/>
                  </a:lnTo>
                  <a:lnTo>
                    <a:pt x="2444" y="2696"/>
                  </a:lnTo>
                  <a:lnTo>
                    <a:pt x="2450" y="2676"/>
                  </a:lnTo>
                  <a:lnTo>
                    <a:pt x="2458" y="2656"/>
                  </a:lnTo>
                  <a:lnTo>
                    <a:pt x="2468" y="2637"/>
                  </a:lnTo>
                  <a:lnTo>
                    <a:pt x="2478" y="2619"/>
                  </a:lnTo>
                  <a:lnTo>
                    <a:pt x="2490" y="2600"/>
                  </a:lnTo>
                  <a:lnTo>
                    <a:pt x="2501" y="2582"/>
                  </a:lnTo>
                  <a:lnTo>
                    <a:pt x="2513" y="2564"/>
                  </a:lnTo>
                  <a:lnTo>
                    <a:pt x="2528" y="2548"/>
                  </a:lnTo>
                  <a:lnTo>
                    <a:pt x="2541" y="2533"/>
                  </a:lnTo>
                  <a:lnTo>
                    <a:pt x="2557" y="2516"/>
                  </a:lnTo>
                  <a:lnTo>
                    <a:pt x="2572" y="2503"/>
                  </a:lnTo>
                  <a:lnTo>
                    <a:pt x="2589" y="2488"/>
                  </a:lnTo>
                  <a:lnTo>
                    <a:pt x="2607" y="2475"/>
                  </a:lnTo>
                  <a:lnTo>
                    <a:pt x="2625" y="2464"/>
                  </a:lnTo>
                  <a:lnTo>
                    <a:pt x="2643" y="2452"/>
                  </a:lnTo>
                  <a:lnTo>
                    <a:pt x="2663" y="2441"/>
                  </a:lnTo>
                  <a:lnTo>
                    <a:pt x="2682" y="2432"/>
                  </a:lnTo>
                  <a:lnTo>
                    <a:pt x="2702" y="2423"/>
                  </a:lnTo>
                  <a:lnTo>
                    <a:pt x="2724" y="2414"/>
                  </a:lnTo>
                  <a:lnTo>
                    <a:pt x="2743" y="2408"/>
                  </a:lnTo>
                  <a:lnTo>
                    <a:pt x="2766" y="2403"/>
                  </a:lnTo>
                  <a:lnTo>
                    <a:pt x="2788" y="2398"/>
                  </a:lnTo>
                  <a:lnTo>
                    <a:pt x="2811" y="2393"/>
                  </a:lnTo>
                  <a:lnTo>
                    <a:pt x="2834" y="2391"/>
                  </a:lnTo>
                  <a:lnTo>
                    <a:pt x="2857" y="2390"/>
                  </a:lnTo>
                  <a:lnTo>
                    <a:pt x="2880" y="2388"/>
                  </a:lnTo>
                  <a:lnTo>
                    <a:pt x="2880" y="2388"/>
                  </a:lnTo>
                  <a:lnTo>
                    <a:pt x="2903" y="2390"/>
                  </a:lnTo>
                  <a:lnTo>
                    <a:pt x="2926" y="2391"/>
                  </a:lnTo>
                  <a:lnTo>
                    <a:pt x="2949" y="2393"/>
                  </a:lnTo>
                  <a:lnTo>
                    <a:pt x="2972" y="2398"/>
                  </a:lnTo>
                  <a:lnTo>
                    <a:pt x="2994" y="2403"/>
                  </a:lnTo>
                  <a:lnTo>
                    <a:pt x="3015" y="2408"/>
                  </a:lnTo>
                  <a:lnTo>
                    <a:pt x="3036" y="2414"/>
                  </a:lnTo>
                  <a:lnTo>
                    <a:pt x="3058" y="2423"/>
                  </a:lnTo>
                  <a:lnTo>
                    <a:pt x="3078" y="2432"/>
                  </a:lnTo>
                  <a:lnTo>
                    <a:pt x="3097" y="2441"/>
                  </a:lnTo>
                  <a:lnTo>
                    <a:pt x="3117" y="2452"/>
                  </a:lnTo>
                  <a:lnTo>
                    <a:pt x="3135" y="2464"/>
                  </a:lnTo>
                  <a:lnTo>
                    <a:pt x="3153" y="2475"/>
                  </a:lnTo>
                  <a:lnTo>
                    <a:pt x="3171" y="2488"/>
                  </a:lnTo>
                  <a:lnTo>
                    <a:pt x="3188" y="2503"/>
                  </a:lnTo>
                  <a:lnTo>
                    <a:pt x="3203" y="2516"/>
                  </a:lnTo>
                  <a:lnTo>
                    <a:pt x="3219" y="2533"/>
                  </a:lnTo>
                  <a:lnTo>
                    <a:pt x="3232" y="2548"/>
                  </a:lnTo>
                  <a:lnTo>
                    <a:pt x="3247" y="2564"/>
                  </a:lnTo>
                  <a:lnTo>
                    <a:pt x="3259" y="2582"/>
                  </a:lnTo>
                  <a:lnTo>
                    <a:pt x="3272" y="2600"/>
                  </a:lnTo>
                  <a:lnTo>
                    <a:pt x="3282" y="2619"/>
                  </a:lnTo>
                  <a:lnTo>
                    <a:pt x="3292" y="2637"/>
                  </a:lnTo>
                  <a:lnTo>
                    <a:pt x="3302" y="2656"/>
                  </a:lnTo>
                  <a:lnTo>
                    <a:pt x="3310" y="2676"/>
                  </a:lnTo>
                  <a:lnTo>
                    <a:pt x="3316" y="2696"/>
                  </a:lnTo>
                  <a:lnTo>
                    <a:pt x="3323" y="2717"/>
                  </a:lnTo>
                  <a:lnTo>
                    <a:pt x="3328" y="2739"/>
                  </a:lnTo>
                  <a:lnTo>
                    <a:pt x="3333" y="2760"/>
                  </a:lnTo>
                  <a:lnTo>
                    <a:pt x="3334" y="2782"/>
                  </a:lnTo>
                  <a:lnTo>
                    <a:pt x="3336" y="2805"/>
                  </a:lnTo>
                  <a:lnTo>
                    <a:pt x="3338" y="2826"/>
                  </a:lnTo>
                  <a:lnTo>
                    <a:pt x="3338" y="2826"/>
                  </a:lnTo>
                  <a:lnTo>
                    <a:pt x="3336" y="2849"/>
                  </a:lnTo>
                  <a:lnTo>
                    <a:pt x="3334" y="2872"/>
                  </a:lnTo>
                  <a:lnTo>
                    <a:pt x="3333" y="2894"/>
                  </a:lnTo>
                  <a:lnTo>
                    <a:pt x="3328" y="2915"/>
                  </a:lnTo>
                  <a:lnTo>
                    <a:pt x="3323" y="2936"/>
                  </a:lnTo>
                  <a:lnTo>
                    <a:pt x="3316" y="2956"/>
                  </a:lnTo>
                  <a:lnTo>
                    <a:pt x="3310" y="2978"/>
                  </a:lnTo>
                  <a:lnTo>
                    <a:pt x="3302" y="2997"/>
                  </a:lnTo>
                  <a:lnTo>
                    <a:pt x="3292" y="3017"/>
                  </a:lnTo>
                  <a:lnTo>
                    <a:pt x="3282" y="3035"/>
                  </a:lnTo>
                  <a:lnTo>
                    <a:pt x="3272" y="3053"/>
                  </a:lnTo>
                  <a:lnTo>
                    <a:pt x="3259" y="3071"/>
                  </a:lnTo>
                  <a:lnTo>
                    <a:pt x="3247" y="3090"/>
                  </a:lnTo>
                  <a:lnTo>
                    <a:pt x="3232" y="3106"/>
                  </a:lnTo>
                  <a:lnTo>
                    <a:pt x="3219" y="3121"/>
                  </a:lnTo>
                  <a:lnTo>
                    <a:pt x="3203" y="3136"/>
                  </a:lnTo>
                  <a:lnTo>
                    <a:pt x="3188" y="3150"/>
                  </a:lnTo>
                  <a:lnTo>
                    <a:pt x="3171" y="3165"/>
                  </a:lnTo>
                  <a:lnTo>
                    <a:pt x="3153" y="3178"/>
                  </a:lnTo>
                  <a:lnTo>
                    <a:pt x="3135" y="3190"/>
                  </a:lnTo>
                  <a:lnTo>
                    <a:pt x="3117" y="3202"/>
                  </a:lnTo>
                  <a:lnTo>
                    <a:pt x="3097" y="3211"/>
                  </a:lnTo>
                  <a:lnTo>
                    <a:pt x="3078" y="3221"/>
                  </a:lnTo>
                  <a:lnTo>
                    <a:pt x="3058" y="3231"/>
                  </a:lnTo>
                  <a:lnTo>
                    <a:pt x="3036" y="3238"/>
                  </a:lnTo>
                  <a:lnTo>
                    <a:pt x="3015" y="3246"/>
                  </a:lnTo>
                  <a:lnTo>
                    <a:pt x="2994" y="3251"/>
                  </a:lnTo>
                  <a:lnTo>
                    <a:pt x="2972" y="3256"/>
                  </a:lnTo>
                  <a:lnTo>
                    <a:pt x="2949" y="3259"/>
                  </a:lnTo>
                  <a:lnTo>
                    <a:pt x="2926" y="3262"/>
                  </a:lnTo>
                  <a:lnTo>
                    <a:pt x="2903" y="3264"/>
                  </a:lnTo>
                  <a:lnTo>
                    <a:pt x="2880" y="3266"/>
                  </a:lnTo>
                  <a:lnTo>
                    <a:pt x="2880" y="3266"/>
                  </a:lnTo>
                  <a:close/>
                  <a:moveTo>
                    <a:pt x="4596" y="4069"/>
                  </a:moveTo>
                  <a:lnTo>
                    <a:pt x="4596" y="4069"/>
                  </a:lnTo>
                  <a:lnTo>
                    <a:pt x="4546" y="4068"/>
                  </a:lnTo>
                  <a:lnTo>
                    <a:pt x="4499" y="4064"/>
                  </a:lnTo>
                  <a:lnTo>
                    <a:pt x="4451" y="4060"/>
                  </a:lnTo>
                  <a:lnTo>
                    <a:pt x="4403" y="4051"/>
                  </a:lnTo>
                  <a:lnTo>
                    <a:pt x="4357" y="4040"/>
                  </a:lnTo>
                  <a:lnTo>
                    <a:pt x="4311" y="4028"/>
                  </a:lnTo>
                  <a:lnTo>
                    <a:pt x="4266" y="4013"/>
                  </a:lnTo>
                  <a:lnTo>
                    <a:pt x="4222" y="3997"/>
                  </a:lnTo>
                  <a:lnTo>
                    <a:pt x="4179" y="3979"/>
                  </a:lnTo>
                  <a:lnTo>
                    <a:pt x="4138" y="3957"/>
                  </a:lnTo>
                  <a:lnTo>
                    <a:pt x="4099" y="3936"/>
                  </a:lnTo>
                  <a:lnTo>
                    <a:pt x="4059" y="3911"/>
                  </a:lnTo>
                  <a:lnTo>
                    <a:pt x="4021" y="3885"/>
                  </a:lnTo>
                  <a:lnTo>
                    <a:pt x="3985" y="3859"/>
                  </a:lnTo>
                  <a:lnTo>
                    <a:pt x="3950" y="3829"/>
                  </a:lnTo>
                  <a:lnTo>
                    <a:pt x="3917" y="3798"/>
                  </a:lnTo>
                  <a:lnTo>
                    <a:pt x="3884" y="3766"/>
                  </a:lnTo>
                  <a:lnTo>
                    <a:pt x="3855" y="3732"/>
                  </a:lnTo>
                  <a:lnTo>
                    <a:pt x="3825" y="3697"/>
                  </a:lnTo>
                  <a:lnTo>
                    <a:pt x="3799" y="3661"/>
                  </a:lnTo>
                  <a:lnTo>
                    <a:pt x="3774" y="3623"/>
                  </a:lnTo>
                  <a:lnTo>
                    <a:pt x="3751" y="3585"/>
                  </a:lnTo>
                  <a:lnTo>
                    <a:pt x="3730" y="3546"/>
                  </a:lnTo>
                  <a:lnTo>
                    <a:pt x="3710" y="3505"/>
                  </a:lnTo>
                  <a:lnTo>
                    <a:pt x="3693" y="3462"/>
                  </a:lnTo>
                  <a:lnTo>
                    <a:pt x="3679" y="3419"/>
                  </a:lnTo>
                  <a:lnTo>
                    <a:pt x="3665" y="3376"/>
                  </a:lnTo>
                  <a:lnTo>
                    <a:pt x="3654" y="3330"/>
                  </a:lnTo>
                  <a:lnTo>
                    <a:pt x="3646" y="3286"/>
                  </a:lnTo>
                  <a:lnTo>
                    <a:pt x="3639" y="3239"/>
                  </a:lnTo>
                  <a:lnTo>
                    <a:pt x="3636" y="3192"/>
                  </a:lnTo>
                  <a:lnTo>
                    <a:pt x="3634" y="3144"/>
                  </a:lnTo>
                  <a:lnTo>
                    <a:pt x="3634" y="3144"/>
                  </a:lnTo>
                  <a:lnTo>
                    <a:pt x="3636" y="3096"/>
                  </a:lnTo>
                  <a:lnTo>
                    <a:pt x="3639" y="3050"/>
                  </a:lnTo>
                  <a:lnTo>
                    <a:pt x="3646" y="3004"/>
                  </a:lnTo>
                  <a:lnTo>
                    <a:pt x="3654" y="2958"/>
                  </a:lnTo>
                  <a:lnTo>
                    <a:pt x="3665" y="2913"/>
                  </a:lnTo>
                  <a:lnTo>
                    <a:pt x="3679" y="2869"/>
                  </a:lnTo>
                  <a:lnTo>
                    <a:pt x="3693" y="2826"/>
                  </a:lnTo>
                  <a:lnTo>
                    <a:pt x="3710" y="2785"/>
                  </a:lnTo>
                  <a:lnTo>
                    <a:pt x="3730" y="2744"/>
                  </a:lnTo>
                  <a:lnTo>
                    <a:pt x="3751" y="2704"/>
                  </a:lnTo>
                  <a:lnTo>
                    <a:pt x="3774" y="2665"/>
                  </a:lnTo>
                  <a:lnTo>
                    <a:pt x="3799" y="2627"/>
                  </a:lnTo>
                  <a:lnTo>
                    <a:pt x="3825" y="2591"/>
                  </a:lnTo>
                  <a:lnTo>
                    <a:pt x="3855" y="2556"/>
                  </a:lnTo>
                  <a:lnTo>
                    <a:pt x="3884" y="2523"/>
                  </a:lnTo>
                  <a:lnTo>
                    <a:pt x="3917" y="2490"/>
                  </a:lnTo>
                  <a:lnTo>
                    <a:pt x="3950" y="2459"/>
                  </a:lnTo>
                  <a:lnTo>
                    <a:pt x="3985" y="2431"/>
                  </a:lnTo>
                  <a:lnTo>
                    <a:pt x="4021" y="2403"/>
                  </a:lnTo>
                  <a:lnTo>
                    <a:pt x="4059" y="2376"/>
                  </a:lnTo>
                  <a:lnTo>
                    <a:pt x="4099" y="2353"/>
                  </a:lnTo>
                  <a:lnTo>
                    <a:pt x="4138" y="2330"/>
                  </a:lnTo>
                  <a:lnTo>
                    <a:pt x="4179" y="2311"/>
                  </a:lnTo>
                  <a:lnTo>
                    <a:pt x="4222" y="2291"/>
                  </a:lnTo>
                  <a:lnTo>
                    <a:pt x="4266" y="2274"/>
                  </a:lnTo>
                  <a:lnTo>
                    <a:pt x="4311" y="2261"/>
                  </a:lnTo>
                  <a:lnTo>
                    <a:pt x="4357" y="2248"/>
                  </a:lnTo>
                  <a:lnTo>
                    <a:pt x="4403" y="2238"/>
                  </a:lnTo>
                  <a:lnTo>
                    <a:pt x="4451" y="2230"/>
                  </a:lnTo>
                  <a:lnTo>
                    <a:pt x="4499" y="2223"/>
                  </a:lnTo>
                  <a:lnTo>
                    <a:pt x="4546" y="2220"/>
                  </a:lnTo>
                  <a:lnTo>
                    <a:pt x="4596" y="2218"/>
                  </a:lnTo>
                  <a:lnTo>
                    <a:pt x="4596" y="2218"/>
                  </a:lnTo>
                  <a:lnTo>
                    <a:pt x="4645" y="2220"/>
                  </a:lnTo>
                  <a:lnTo>
                    <a:pt x="4695" y="2223"/>
                  </a:lnTo>
                  <a:lnTo>
                    <a:pt x="4742" y="2230"/>
                  </a:lnTo>
                  <a:lnTo>
                    <a:pt x="4790" y="2238"/>
                  </a:lnTo>
                  <a:lnTo>
                    <a:pt x="4836" y="2248"/>
                  </a:lnTo>
                  <a:lnTo>
                    <a:pt x="4882" y="2261"/>
                  </a:lnTo>
                  <a:lnTo>
                    <a:pt x="4927" y="2274"/>
                  </a:lnTo>
                  <a:lnTo>
                    <a:pt x="4971" y="2291"/>
                  </a:lnTo>
                  <a:lnTo>
                    <a:pt x="5012" y="2311"/>
                  </a:lnTo>
                  <a:lnTo>
                    <a:pt x="5055" y="2330"/>
                  </a:lnTo>
                  <a:lnTo>
                    <a:pt x="5095" y="2353"/>
                  </a:lnTo>
                  <a:lnTo>
                    <a:pt x="5134" y="2376"/>
                  </a:lnTo>
                  <a:lnTo>
                    <a:pt x="5172" y="2403"/>
                  </a:lnTo>
                  <a:lnTo>
                    <a:pt x="5208" y="2431"/>
                  </a:lnTo>
                  <a:lnTo>
                    <a:pt x="5243" y="2459"/>
                  </a:lnTo>
                  <a:lnTo>
                    <a:pt x="5276" y="2490"/>
                  </a:lnTo>
                  <a:lnTo>
                    <a:pt x="5309" y="2523"/>
                  </a:lnTo>
                  <a:lnTo>
                    <a:pt x="5338" y="2556"/>
                  </a:lnTo>
                  <a:lnTo>
                    <a:pt x="5366" y="2591"/>
                  </a:lnTo>
                  <a:lnTo>
                    <a:pt x="5394" y="2627"/>
                  </a:lnTo>
                  <a:lnTo>
                    <a:pt x="5419" y="2665"/>
                  </a:lnTo>
                  <a:lnTo>
                    <a:pt x="5442" y="2704"/>
                  </a:lnTo>
                  <a:lnTo>
                    <a:pt x="5464" y="2744"/>
                  </a:lnTo>
                  <a:lnTo>
                    <a:pt x="5483" y="2785"/>
                  </a:lnTo>
                  <a:lnTo>
                    <a:pt x="5500" y="2826"/>
                  </a:lnTo>
                  <a:lnTo>
                    <a:pt x="5515" y="2869"/>
                  </a:lnTo>
                  <a:lnTo>
                    <a:pt x="5528" y="2913"/>
                  </a:lnTo>
                  <a:lnTo>
                    <a:pt x="5539" y="2958"/>
                  </a:lnTo>
                  <a:lnTo>
                    <a:pt x="5548" y="3004"/>
                  </a:lnTo>
                  <a:lnTo>
                    <a:pt x="5554" y="3050"/>
                  </a:lnTo>
                  <a:lnTo>
                    <a:pt x="5557" y="3096"/>
                  </a:lnTo>
                  <a:lnTo>
                    <a:pt x="5559" y="3144"/>
                  </a:lnTo>
                  <a:lnTo>
                    <a:pt x="5559" y="3144"/>
                  </a:lnTo>
                  <a:lnTo>
                    <a:pt x="5557" y="3192"/>
                  </a:lnTo>
                  <a:lnTo>
                    <a:pt x="5554" y="3239"/>
                  </a:lnTo>
                  <a:lnTo>
                    <a:pt x="5548" y="3286"/>
                  </a:lnTo>
                  <a:lnTo>
                    <a:pt x="5539" y="3330"/>
                  </a:lnTo>
                  <a:lnTo>
                    <a:pt x="5528" y="3376"/>
                  </a:lnTo>
                  <a:lnTo>
                    <a:pt x="5515" y="3419"/>
                  </a:lnTo>
                  <a:lnTo>
                    <a:pt x="5500" y="3462"/>
                  </a:lnTo>
                  <a:lnTo>
                    <a:pt x="5483" y="3505"/>
                  </a:lnTo>
                  <a:lnTo>
                    <a:pt x="5464" y="3546"/>
                  </a:lnTo>
                  <a:lnTo>
                    <a:pt x="5442" y="3585"/>
                  </a:lnTo>
                  <a:lnTo>
                    <a:pt x="5419" y="3623"/>
                  </a:lnTo>
                  <a:lnTo>
                    <a:pt x="5394" y="3661"/>
                  </a:lnTo>
                  <a:lnTo>
                    <a:pt x="5366" y="3697"/>
                  </a:lnTo>
                  <a:lnTo>
                    <a:pt x="5338" y="3732"/>
                  </a:lnTo>
                  <a:lnTo>
                    <a:pt x="5309" y="3766"/>
                  </a:lnTo>
                  <a:lnTo>
                    <a:pt x="5276" y="3798"/>
                  </a:lnTo>
                  <a:lnTo>
                    <a:pt x="5243" y="3829"/>
                  </a:lnTo>
                  <a:lnTo>
                    <a:pt x="5208" y="3859"/>
                  </a:lnTo>
                  <a:lnTo>
                    <a:pt x="5172" y="3885"/>
                  </a:lnTo>
                  <a:lnTo>
                    <a:pt x="5134" y="3911"/>
                  </a:lnTo>
                  <a:lnTo>
                    <a:pt x="5095" y="3936"/>
                  </a:lnTo>
                  <a:lnTo>
                    <a:pt x="5055" y="3957"/>
                  </a:lnTo>
                  <a:lnTo>
                    <a:pt x="5012" y="3979"/>
                  </a:lnTo>
                  <a:lnTo>
                    <a:pt x="4971" y="3997"/>
                  </a:lnTo>
                  <a:lnTo>
                    <a:pt x="4927" y="4013"/>
                  </a:lnTo>
                  <a:lnTo>
                    <a:pt x="4882" y="4028"/>
                  </a:lnTo>
                  <a:lnTo>
                    <a:pt x="4836" y="4040"/>
                  </a:lnTo>
                  <a:lnTo>
                    <a:pt x="4790" y="4051"/>
                  </a:lnTo>
                  <a:lnTo>
                    <a:pt x="4742" y="4060"/>
                  </a:lnTo>
                  <a:lnTo>
                    <a:pt x="4695" y="4064"/>
                  </a:lnTo>
                  <a:lnTo>
                    <a:pt x="4645" y="4068"/>
                  </a:lnTo>
                  <a:lnTo>
                    <a:pt x="4596" y="4069"/>
                  </a:lnTo>
                  <a:lnTo>
                    <a:pt x="4596" y="4069"/>
                  </a:lnTo>
                  <a:close/>
                  <a:moveTo>
                    <a:pt x="5327" y="2274"/>
                  </a:moveTo>
                  <a:lnTo>
                    <a:pt x="5327" y="2274"/>
                  </a:lnTo>
                  <a:lnTo>
                    <a:pt x="5289" y="2245"/>
                  </a:lnTo>
                  <a:lnTo>
                    <a:pt x="5250" y="2217"/>
                  </a:lnTo>
                  <a:lnTo>
                    <a:pt x="5208" y="2192"/>
                  </a:lnTo>
                  <a:lnTo>
                    <a:pt x="5167" y="2167"/>
                  </a:lnTo>
                  <a:lnTo>
                    <a:pt x="5124" y="2144"/>
                  </a:lnTo>
                  <a:lnTo>
                    <a:pt x="5082" y="2123"/>
                  </a:lnTo>
                  <a:lnTo>
                    <a:pt x="5035" y="2103"/>
                  </a:lnTo>
                  <a:lnTo>
                    <a:pt x="4991" y="2087"/>
                  </a:lnTo>
                  <a:lnTo>
                    <a:pt x="4945" y="2070"/>
                  </a:lnTo>
                  <a:lnTo>
                    <a:pt x="4897" y="2057"/>
                  </a:lnTo>
                  <a:lnTo>
                    <a:pt x="4849" y="2045"/>
                  </a:lnTo>
                  <a:lnTo>
                    <a:pt x="4800" y="2036"/>
                  </a:lnTo>
                  <a:lnTo>
                    <a:pt x="4751" y="2027"/>
                  </a:lnTo>
                  <a:lnTo>
                    <a:pt x="4700" y="2022"/>
                  </a:lnTo>
                  <a:lnTo>
                    <a:pt x="4649" y="2017"/>
                  </a:lnTo>
                  <a:lnTo>
                    <a:pt x="4596" y="2017"/>
                  </a:lnTo>
                  <a:lnTo>
                    <a:pt x="4596" y="2017"/>
                  </a:lnTo>
                  <a:lnTo>
                    <a:pt x="4551" y="2017"/>
                  </a:lnTo>
                  <a:lnTo>
                    <a:pt x="4507" y="2021"/>
                  </a:lnTo>
                  <a:lnTo>
                    <a:pt x="4464" y="2024"/>
                  </a:lnTo>
                  <a:lnTo>
                    <a:pt x="4420" y="2031"/>
                  </a:lnTo>
                  <a:lnTo>
                    <a:pt x="4377" y="2037"/>
                  </a:lnTo>
                  <a:lnTo>
                    <a:pt x="4334" y="2045"/>
                  </a:lnTo>
                  <a:lnTo>
                    <a:pt x="4293" y="2055"/>
                  </a:lnTo>
                  <a:lnTo>
                    <a:pt x="4252" y="2067"/>
                  </a:lnTo>
                  <a:lnTo>
                    <a:pt x="4210" y="2080"/>
                  </a:lnTo>
                  <a:lnTo>
                    <a:pt x="4171" y="2095"/>
                  </a:lnTo>
                  <a:lnTo>
                    <a:pt x="4133" y="2111"/>
                  </a:lnTo>
                  <a:lnTo>
                    <a:pt x="4094" y="2128"/>
                  </a:lnTo>
                  <a:lnTo>
                    <a:pt x="4056" y="2146"/>
                  </a:lnTo>
                  <a:lnTo>
                    <a:pt x="4019" y="2166"/>
                  </a:lnTo>
                  <a:lnTo>
                    <a:pt x="3983" y="2187"/>
                  </a:lnTo>
                  <a:lnTo>
                    <a:pt x="3949" y="2208"/>
                  </a:lnTo>
                  <a:lnTo>
                    <a:pt x="3914" y="2232"/>
                  </a:lnTo>
                  <a:lnTo>
                    <a:pt x="3881" y="2256"/>
                  </a:lnTo>
                  <a:lnTo>
                    <a:pt x="3848" y="2283"/>
                  </a:lnTo>
                  <a:lnTo>
                    <a:pt x="3817" y="2309"/>
                  </a:lnTo>
                  <a:lnTo>
                    <a:pt x="3786" y="2337"/>
                  </a:lnTo>
                  <a:lnTo>
                    <a:pt x="3756" y="2365"/>
                  </a:lnTo>
                  <a:lnTo>
                    <a:pt x="3728" y="2395"/>
                  </a:lnTo>
                  <a:lnTo>
                    <a:pt x="3702" y="2426"/>
                  </a:lnTo>
                  <a:lnTo>
                    <a:pt x="3675" y="2457"/>
                  </a:lnTo>
                  <a:lnTo>
                    <a:pt x="3651" y="2490"/>
                  </a:lnTo>
                  <a:lnTo>
                    <a:pt x="3626" y="2523"/>
                  </a:lnTo>
                  <a:lnTo>
                    <a:pt x="3603" y="2558"/>
                  </a:lnTo>
                  <a:lnTo>
                    <a:pt x="3583" y="2592"/>
                  </a:lnTo>
                  <a:lnTo>
                    <a:pt x="3562" y="2628"/>
                  </a:lnTo>
                  <a:lnTo>
                    <a:pt x="3544" y="2665"/>
                  </a:lnTo>
                  <a:lnTo>
                    <a:pt x="3527" y="2703"/>
                  </a:lnTo>
                  <a:lnTo>
                    <a:pt x="3527" y="2703"/>
                  </a:lnTo>
                  <a:lnTo>
                    <a:pt x="3522" y="2688"/>
                  </a:lnTo>
                  <a:lnTo>
                    <a:pt x="3519" y="2675"/>
                  </a:lnTo>
                  <a:lnTo>
                    <a:pt x="3509" y="2647"/>
                  </a:lnTo>
                  <a:lnTo>
                    <a:pt x="3509" y="2647"/>
                  </a:lnTo>
                  <a:lnTo>
                    <a:pt x="3512" y="2637"/>
                  </a:lnTo>
                  <a:lnTo>
                    <a:pt x="3514" y="2625"/>
                  </a:lnTo>
                  <a:lnTo>
                    <a:pt x="3514" y="2615"/>
                  </a:lnTo>
                  <a:lnTo>
                    <a:pt x="3514" y="2604"/>
                  </a:lnTo>
                  <a:lnTo>
                    <a:pt x="3382" y="1499"/>
                  </a:lnTo>
                  <a:lnTo>
                    <a:pt x="3382" y="1499"/>
                  </a:lnTo>
                  <a:lnTo>
                    <a:pt x="3384" y="1492"/>
                  </a:lnTo>
                  <a:lnTo>
                    <a:pt x="3386" y="1485"/>
                  </a:lnTo>
                  <a:lnTo>
                    <a:pt x="3386" y="1485"/>
                  </a:lnTo>
                  <a:lnTo>
                    <a:pt x="3386" y="1443"/>
                  </a:lnTo>
                  <a:lnTo>
                    <a:pt x="3389" y="1401"/>
                  </a:lnTo>
                  <a:lnTo>
                    <a:pt x="3392" y="1362"/>
                  </a:lnTo>
                  <a:lnTo>
                    <a:pt x="3397" y="1322"/>
                  </a:lnTo>
                  <a:lnTo>
                    <a:pt x="3404" y="1285"/>
                  </a:lnTo>
                  <a:lnTo>
                    <a:pt x="3412" y="1248"/>
                  </a:lnTo>
                  <a:lnTo>
                    <a:pt x="3420" y="1214"/>
                  </a:lnTo>
                  <a:lnTo>
                    <a:pt x="3430" y="1179"/>
                  </a:lnTo>
                  <a:lnTo>
                    <a:pt x="3442" y="1146"/>
                  </a:lnTo>
                  <a:lnTo>
                    <a:pt x="3455" y="1113"/>
                  </a:lnTo>
                  <a:lnTo>
                    <a:pt x="3468" y="1084"/>
                  </a:lnTo>
                  <a:lnTo>
                    <a:pt x="3481" y="1052"/>
                  </a:lnTo>
                  <a:lnTo>
                    <a:pt x="3496" y="1024"/>
                  </a:lnTo>
                  <a:lnTo>
                    <a:pt x="3511" y="996"/>
                  </a:lnTo>
                  <a:lnTo>
                    <a:pt x="3527" y="970"/>
                  </a:lnTo>
                  <a:lnTo>
                    <a:pt x="3544" y="944"/>
                  </a:lnTo>
                  <a:lnTo>
                    <a:pt x="3578" y="896"/>
                  </a:lnTo>
                  <a:lnTo>
                    <a:pt x="3614" y="850"/>
                  </a:lnTo>
                  <a:lnTo>
                    <a:pt x="3651" y="810"/>
                  </a:lnTo>
                  <a:lnTo>
                    <a:pt x="3687" y="772"/>
                  </a:lnTo>
                  <a:lnTo>
                    <a:pt x="3723" y="739"/>
                  </a:lnTo>
                  <a:lnTo>
                    <a:pt x="3759" y="710"/>
                  </a:lnTo>
                  <a:lnTo>
                    <a:pt x="3794" y="683"/>
                  </a:lnTo>
                  <a:lnTo>
                    <a:pt x="3825" y="660"/>
                  </a:lnTo>
                  <a:lnTo>
                    <a:pt x="3825" y="660"/>
                  </a:lnTo>
                  <a:lnTo>
                    <a:pt x="3861" y="637"/>
                  </a:lnTo>
                  <a:lnTo>
                    <a:pt x="3898" y="616"/>
                  </a:lnTo>
                  <a:lnTo>
                    <a:pt x="3934" y="596"/>
                  </a:lnTo>
                  <a:lnTo>
                    <a:pt x="3967" y="578"/>
                  </a:lnTo>
                  <a:lnTo>
                    <a:pt x="4001" y="563"/>
                  </a:lnTo>
                  <a:lnTo>
                    <a:pt x="4033" y="550"/>
                  </a:lnTo>
                  <a:lnTo>
                    <a:pt x="4064" y="539"/>
                  </a:lnTo>
                  <a:lnTo>
                    <a:pt x="4094" y="529"/>
                  </a:lnTo>
                  <a:lnTo>
                    <a:pt x="4123" y="520"/>
                  </a:lnTo>
                  <a:lnTo>
                    <a:pt x="4150" y="514"/>
                  </a:lnTo>
                  <a:lnTo>
                    <a:pt x="4176" y="509"/>
                  </a:lnTo>
                  <a:lnTo>
                    <a:pt x="4199" y="506"/>
                  </a:lnTo>
                  <a:lnTo>
                    <a:pt x="4222" y="502"/>
                  </a:lnTo>
                  <a:lnTo>
                    <a:pt x="4242" y="501"/>
                  </a:lnTo>
                  <a:lnTo>
                    <a:pt x="4260" y="501"/>
                  </a:lnTo>
                  <a:lnTo>
                    <a:pt x="4276" y="502"/>
                  </a:lnTo>
                  <a:lnTo>
                    <a:pt x="4276" y="502"/>
                  </a:lnTo>
                  <a:lnTo>
                    <a:pt x="4316" y="529"/>
                  </a:lnTo>
                  <a:lnTo>
                    <a:pt x="4357" y="560"/>
                  </a:lnTo>
                  <a:lnTo>
                    <a:pt x="4397" y="593"/>
                  </a:lnTo>
                  <a:lnTo>
                    <a:pt x="4436" y="629"/>
                  </a:lnTo>
                  <a:lnTo>
                    <a:pt x="4476" y="669"/>
                  </a:lnTo>
                  <a:lnTo>
                    <a:pt x="4515" y="711"/>
                  </a:lnTo>
                  <a:lnTo>
                    <a:pt x="4553" y="756"/>
                  </a:lnTo>
                  <a:lnTo>
                    <a:pt x="4591" y="802"/>
                  </a:lnTo>
                  <a:lnTo>
                    <a:pt x="4629" y="851"/>
                  </a:lnTo>
                  <a:lnTo>
                    <a:pt x="4667" y="902"/>
                  </a:lnTo>
                  <a:lnTo>
                    <a:pt x="4703" y="957"/>
                  </a:lnTo>
                  <a:lnTo>
                    <a:pt x="4739" y="1011"/>
                  </a:lnTo>
                  <a:lnTo>
                    <a:pt x="4774" y="1067"/>
                  </a:lnTo>
                  <a:lnTo>
                    <a:pt x="4810" y="1126"/>
                  </a:lnTo>
                  <a:lnTo>
                    <a:pt x="4844" y="1186"/>
                  </a:lnTo>
                  <a:lnTo>
                    <a:pt x="4877" y="1247"/>
                  </a:lnTo>
                  <a:lnTo>
                    <a:pt x="4910" y="1308"/>
                  </a:lnTo>
                  <a:lnTo>
                    <a:pt x="4943" y="1370"/>
                  </a:lnTo>
                  <a:lnTo>
                    <a:pt x="5007" y="1499"/>
                  </a:lnTo>
                  <a:lnTo>
                    <a:pt x="5068" y="1629"/>
                  </a:lnTo>
                  <a:lnTo>
                    <a:pt x="5126" y="1761"/>
                  </a:lnTo>
                  <a:lnTo>
                    <a:pt x="5180" y="1892"/>
                  </a:lnTo>
                  <a:lnTo>
                    <a:pt x="5233" y="2022"/>
                  </a:lnTo>
                  <a:lnTo>
                    <a:pt x="5281" y="2149"/>
                  </a:lnTo>
                  <a:lnTo>
                    <a:pt x="5327" y="2274"/>
                  </a:lnTo>
                  <a:lnTo>
                    <a:pt x="5327" y="2274"/>
                  </a:lnTo>
                  <a:close/>
                  <a:moveTo>
                    <a:pt x="3437" y="595"/>
                  </a:moveTo>
                  <a:lnTo>
                    <a:pt x="3437" y="595"/>
                  </a:lnTo>
                  <a:lnTo>
                    <a:pt x="3440" y="570"/>
                  </a:lnTo>
                  <a:lnTo>
                    <a:pt x="3443" y="545"/>
                  </a:lnTo>
                  <a:lnTo>
                    <a:pt x="3446" y="520"/>
                  </a:lnTo>
                  <a:lnTo>
                    <a:pt x="3453" y="497"/>
                  </a:lnTo>
                  <a:lnTo>
                    <a:pt x="3458" y="474"/>
                  </a:lnTo>
                  <a:lnTo>
                    <a:pt x="3466" y="453"/>
                  </a:lnTo>
                  <a:lnTo>
                    <a:pt x="3473" y="431"/>
                  </a:lnTo>
                  <a:lnTo>
                    <a:pt x="3483" y="412"/>
                  </a:lnTo>
                  <a:lnTo>
                    <a:pt x="3491" y="392"/>
                  </a:lnTo>
                  <a:lnTo>
                    <a:pt x="3502" y="372"/>
                  </a:lnTo>
                  <a:lnTo>
                    <a:pt x="3512" y="356"/>
                  </a:lnTo>
                  <a:lnTo>
                    <a:pt x="3524" y="339"/>
                  </a:lnTo>
                  <a:lnTo>
                    <a:pt x="3537" y="323"/>
                  </a:lnTo>
                  <a:lnTo>
                    <a:pt x="3550" y="310"/>
                  </a:lnTo>
                  <a:lnTo>
                    <a:pt x="3563" y="296"/>
                  </a:lnTo>
                  <a:lnTo>
                    <a:pt x="3577" y="285"/>
                  </a:lnTo>
                  <a:lnTo>
                    <a:pt x="3577" y="285"/>
                  </a:lnTo>
                  <a:lnTo>
                    <a:pt x="3609" y="262"/>
                  </a:lnTo>
                  <a:lnTo>
                    <a:pt x="3641" y="244"/>
                  </a:lnTo>
                  <a:lnTo>
                    <a:pt x="3674" y="229"/>
                  </a:lnTo>
                  <a:lnTo>
                    <a:pt x="3707" y="216"/>
                  </a:lnTo>
                  <a:lnTo>
                    <a:pt x="3738" y="208"/>
                  </a:lnTo>
                  <a:lnTo>
                    <a:pt x="3771" y="203"/>
                  </a:lnTo>
                  <a:lnTo>
                    <a:pt x="3802" y="203"/>
                  </a:lnTo>
                  <a:lnTo>
                    <a:pt x="3817" y="203"/>
                  </a:lnTo>
                  <a:lnTo>
                    <a:pt x="3832" y="206"/>
                  </a:lnTo>
                  <a:lnTo>
                    <a:pt x="3832" y="206"/>
                  </a:lnTo>
                  <a:lnTo>
                    <a:pt x="3852" y="209"/>
                  </a:lnTo>
                  <a:lnTo>
                    <a:pt x="3873" y="216"/>
                  </a:lnTo>
                  <a:lnTo>
                    <a:pt x="3891" y="226"/>
                  </a:lnTo>
                  <a:lnTo>
                    <a:pt x="3909" y="237"/>
                  </a:lnTo>
                  <a:lnTo>
                    <a:pt x="3927" y="249"/>
                  </a:lnTo>
                  <a:lnTo>
                    <a:pt x="3944" y="265"/>
                  </a:lnTo>
                  <a:lnTo>
                    <a:pt x="3959" y="282"/>
                  </a:lnTo>
                  <a:lnTo>
                    <a:pt x="3973" y="301"/>
                  </a:lnTo>
                  <a:lnTo>
                    <a:pt x="3973" y="301"/>
                  </a:lnTo>
                  <a:lnTo>
                    <a:pt x="3982" y="313"/>
                  </a:lnTo>
                  <a:lnTo>
                    <a:pt x="4013" y="347"/>
                  </a:lnTo>
                  <a:lnTo>
                    <a:pt x="4013" y="347"/>
                  </a:lnTo>
                  <a:lnTo>
                    <a:pt x="3975" y="361"/>
                  </a:lnTo>
                  <a:lnTo>
                    <a:pt x="3937" y="375"/>
                  </a:lnTo>
                  <a:lnTo>
                    <a:pt x="3899" y="390"/>
                  </a:lnTo>
                  <a:lnTo>
                    <a:pt x="3861" y="408"/>
                  </a:lnTo>
                  <a:lnTo>
                    <a:pt x="3824" y="428"/>
                  </a:lnTo>
                  <a:lnTo>
                    <a:pt x="3786" y="448"/>
                  </a:lnTo>
                  <a:lnTo>
                    <a:pt x="3749" y="469"/>
                  </a:lnTo>
                  <a:lnTo>
                    <a:pt x="3712" y="494"/>
                  </a:lnTo>
                  <a:lnTo>
                    <a:pt x="3712" y="494"/>
                  </a:lnTo>
                  <a:lnTo>
                    <a:pt x="3680" y="517"/>
                  </a:lnTo>
                  <a:lnTo>
                    <a:pt x="3646" y="543"/>
                  </a:lnTo>
                  <a:lnTo>
                    <a:pt x="3609" y="573"/>
                  </a:lnTo>
                  <a:lnTo>
                    <a:pt x="3572" y="606"/>
                  </a:lnTo>
                  <a:lnTo>
                    <a:pt x="3535" y="642"/>
                  </a:lnTo>
                  <a:lnTo>
                    <a:pt x="3497" y="680"/>
                  </a:lnTo>
                  <a:lnTo>
                    <a:pt x="3460" y="723"/>
                  </a:lnTo>
                  <a:lnTo>
                    <a:pt x="3423" y="769"/>
                  </a:lnTo>
                  <a:lnTo>
                    <a:pt x="3423" y="769"/>
                  </a:lnTo>
                  <a:lnTo>
                    <a:pt x="3427" y="710"/>
                  </a:lnTo>
                  <a:lnTo>
                    <a:pt x="3427" y="710"/>
                  </a:lnTo>
                  <a:lnTo>
                    <a:pt x="3437" y="595"/>
                  </a:lnTo>
                  <a:lnTo>
                    <a:pt x="3437" y="595"/>
                  </a:lnTo>
                  <a:close/>
                  <a:moveTo>
                    <a:pt x="2603" y="1311"/>
                  </a:moveTo>
                  <a:lnTo>
                    <a:pt x="2603" y="1311"/>
                  </a:lnTo>
                  <a:lnTo>
                    <a:pt x="2605" y="1283"/>
                  </a:lnTo>
                  <a:lnTo>
                    <a:pt x="2608" y="1253"/>
                  </a:lnTo>
                  <a:lnTo>
                    <a:pt x="2615" y="1227"/>
                  </a:lnTo>
                  <a:lnTo>
                    <a:pt x="2625" y="1201"/>
                  </a:lnTo>
                  <a:lnTo>
                    <a:pt x="2636" y="1176"/>
                  </a:lnTo>
                  <a:lnTo>
                    <a:pt x="2651" y="1151"/>
                  </a:lnTo>
                  <a:lnTo>
                    <a:pt x="2666" y="1130"/>
                  </a:lnTo>
                  <a:lnTo>
                    <a:pt x="2684" y="1110"/>
                  </a:lnTo>
                  <a:lnTo>
                    <a:pt x="2704" y="1090"/>
                  </a:lnTo>
                  <a:lnTo>
                    <a:pt x="2725" y="1074"/>
                  </a:lnTo>
                  <a:lnTo>
                    <a:pt x="2748" y="1061"/>
                  </a:lnTo>
                  <a:lnTo>
                    <a:pt x="2773" y="1047"/>
                  </a:lnTo>
                  <a:lnTo>
                    <a:pt x="2798" y="1039"/>
                  </a:lnTo>
                  <a:lnTo>
                    <a:pt x="2824" y="1031"/>
                  </a:lnTo>
                  <a:lnTo>
                    <a:pt x="2852" y="1028"/>
                  </a:lnTo>
                  <a:lnTo>
                    <a:pt x="2880" y="1026"/>
                  </a:lnTo>
                  <a:lnTo>
                    <a:pt x="2880" y="1026"/>
                  </a:lnTo>
                  <a:lnTo>
                    <a:pt x="2908" y="1028"/>
                  </a:lnTo>
                  <a:lnTo>
                    <a:pt x="2936" y="1031"/>
                  </a:lnTo>
                  <a:lnTo>
                    <a:pt x="2962" y="1039"/>
                  </a:lnTo>
                  <a:lnTo>
                    <a:pt x="2987" y="1047"/>
                  </a:lnTo>
                  <a:lnTo>
                    <a:pt x="3012" y="1061"/>
                  </a:lnTo>
                  <a:lnTo>
                    <a:pt x="3035" y="1074"/>
                  </a:lnTo>
                  <a:lnTo>
                    <a:pt x="3056" y="1090"/>
                  </a:lnTo>
                  <a:lnTo>
                    <a:pt x="3076" y="1110"/>
                  </a:lnTo>
                  <a:lnTo>
                    <a:pt x="3094" y="1130"/>
                  </a:lnTo>
                  <a:lnTo>
                    <a:pt x="3109" y="1151"/>
                  </a:lnTo>
                  <a:lnTo>
                    <a:pt x="3124" y="1176"/>
                  </a:lnTo>
                  <a:lnTo>
                    <a:pt x="3135" y="1201"/>
                  </a:lnTo>
                  <a:lnTo>
                    <a:pt x="3145" y="1227"/>
                  </a:lnTo>
                  <a:lnTo>
                    <a:pt x="3152" y="1253"/>
                  </a:lnTo>
                  <a:lnTo>
                    <a:pt x="3155" y="1283"/>
                  </a:lnTo>
                  <a:lnTo>
                    <a:pt x="3157" y="1311"/>
                  </a:lnTo>
                  <a:lnTo>
                    <a:pt x="3157" y="1311"/>
                  </a:lnTo>
                  <a:lnTo>
                    <a:pt x="3158" y="1324"/>
                  </a:lnTo>
                  <a:lnTo>
                    <a:pt x="3277" y="2319"/>
                  </a:lnTo>
                  <a:lnTo>
                    <a:pt x="3277" y="2319"/>
                  </a:lnTo>
                  <a:lnTo>
                    <a:pt x="3234" y="2289"/>
                  </a:lnTo>
                  <a:lnTo>
                    <a:pt x="3190" y="2264"/>
                  </a:lnTo>
                  <a:lnTo>
                    <a:pt x="3165" y="2251"/>
                  </a:lnTo>
                  <a:lnTo>
                    <a:pt x="3142" y="2241"/>
                  </a:lnTo>
                  <a:lnTo>
                    <a:pt x="3117" y="2232"/>
                  </a:lnTo>
                  <a:lnTo>
                    <a:pt x="3092" y="2222"/>
                  </a:lnTo>
                  <a:lnTo>
                    <a:pt x="3068" y="2213"/>
                  </a:lnTo>
                  <a:lnTo>
                    <a:pt x="3041" y="2207"/>
                  </a:lnTo>
                  <a:lnTo>
                    <a:pt x="3017" y="2200"/>
                  </a:lnTo>
                  <a:lnTo>
                    <a:pt x="2989" y="2195"/>
                  </a:lnTo>
                  <a:lnTo>
                    <a:pt x="2962" y="2192"/>
                  </a:lnTo>
                  <a:lnTo>
                    <a:pt x="2936" y="2189"/>
                  </a:lnTo>
                  <a:lnTo>
                    <a:pt x="2908" y="2187"/>
                  </a:lnTo>
                  <a:lnTo>
                    <a:pt x="2880" y="2187"/>
                  </a:lnTo>
                  <a:lnTo>
                    <a:pt x="2880" y="2187"/>
                  </a:lnTo>
                  <a:lnTo>
                    <a:pt x="2852" y="2187"/>
                  </a:lnTo>
                  <a:lnTo>
                    <a:pt x="2824" y="2189"/>
                  </a:lnTo>
                  <a:lnTo>
                    <a:pt x="2798" y="2192"/>
                  </a:lnTo>
                  <a:lnTo>
                    <a:pt x="2771" y="2195"/>
                  </a:lnTo>
                  <a:lnTo>
                    <a:pt x="2743" y="2200"/>
                  </a:lnTo>
                  <a:lnTo>
                    <a:pt x="2719" y="2207"/>
                  </a:lnTo>
                  <a:lnTo>
                    <a:pt x="2692" y="2213"/>
                  </a:lnTo>
                  <a:lnTo>
                    <a:pt x="2668" y="2222"/>
                  </a:lnTo>
                  <a:lnTo>
                    <a:pt x="2643" y="2232"/>
                  </a:lnTo>
                  <a:lnTo>
                    <a:pt x="2618" y="2241"/>
                  </a:lnTo>
                  <a:lnTo>
                    <a:pt x="2595" y="2251"/>
                  </a:lnTo>
                  <a:lnTo>
                    <a:pt x="2570" y="2264"/>
                  </a:lnTo>
                  <a:lnTo>
                    <a:pt x="2526" y="2289"/>
                  </a:lnTo>
                  <a:lnTo>
                    <a:pt x="2483" y="2319"/>
                  </a:lnTo>
                  <a:lnTo>
                    <a:pt x="2602" y="1324"/>
                  </a:lnTo>
                  <a:lnTo>
                    <a:pt x="2602" y="1324"/>
                  </a:lnTo>
                  <a:lnTo>
                    <a:pt x="2603" y="1311"/>
                  </a:lnTo>
                  <a:lnTo>
                    <a:pt x="2603" y="1311"/>
                  </a:lnTo>
                  <a:close/>
                  <a:moveTo>
                    <a:pt x="1787" y="301"/>
                  </a:moveTo>
                  <a:lnTo>
                    <a:pt x="1787" y="301"/>
                  </a:lnTo>
                  <a:lnTo>
                    <a:pt x="1801" y="282"/>
                  </a:lnTo>
                  <a:lnTo>
                    <a:pt x="1816" y="265"/>
                  </a:lnTo>
                  <a:lnTo>
                    <a:pt x="1833" y="249"/>
                  </a:lnTo>
                  <a:lnTo>
                    <a:pt x="1851" y="237"/>
                  </a:lnTo>
                  <a:lnTo>
                    <a:pt x="1869" y="226"/>
                  </a:lnTo>
                  <a:lnTo>
                    <a:pt x="1887" y="216"/>
                  </a:lnTo>
                  <a:lnTo>
                    <a:pt x="1908" y="209"/>
                  </a:lnTo>
                  <a:lnTo>
                    <a:pt x="1928" y="206"/>
                  </a:lnTo>
                  <a:lnTo>
                    <a:pt x="1928" y="206"/>
                  </a:lnTo>
                  <a:lnTo>
                    <a:pt x="1943" y="203"/>
                  </a:lnTo>
                  <a:lnTo>
                    <a:pt x="1958" y="203"/>
                  </a:lnTo>
                  <a:lnTo>
                    <a:pt x="1989" y="203"/>
                  </a:lnTo>
                  <a:lnTo>
                    <a:pt x="2022" y="208"/>
                  </a:lnTo>
                  <a:lnTo>
                    <a:pt x="2053" y="216"/>
                  </a:lnTo>
                  <a:lnTo>
                    <a:pt x="2086" y="229"/>
                  </a:lnTo>
                  <a:lnTo>
                    <a:pt x="2119" y="244"/>
                  </a:lnTo>
                  <a:lnTo>
                    <a:pt x="2152" y="262"/>
                  </a:lnTo>
                  <a:lnTo>
                    <a:pt x="2183" y="285"/>
                  </a:lnTo>
                  <a:lnTo>
                    <a:pt x="2183" y="285"/>
                  </a:lnTo>
                  <a:lnTo>
                    <a:pt x="2197" y="296"/>
                  </a:lnTo>
                  <a:lnTo>
                    <a:pt x="2210" y="310"/>
                  </a:lnTo>
                  <a:lnTo>
                    <a:pt x="2223" y="323"/>
                  </a:lnTo>
                  <a:lnTo>
                    <a:pt x="2236" y="338"/>
                  </a:lnTo>
                  <a:lnTo>
                    <a:pt x="2248" y="356"/>
                  </a:lnTo>
                  <a:lnTo>
                    <a:pt x="2258" y="372"/>
                  </a:lnTo>
                  <a:lnTo>
                    <a:pt x="2269" y="392"/>
                  </a:lnTo>
                  <a:lnTo>
                    <a:pt x="2277" y="410"/>
                  </a:lnTo>
                  <a:lnTo>
                    <a:pt x="2287" y="431"/>
                  </a:lnTo>
                  <a:lnTo>
                    <a:pt x="2294" y="453"/>
                  </a:lnTo>
                  <a:lnTo>
                    <a:pt x="2302" y="474"/>
                  </a:lnTo>
                  <a:lnTo>
                    <a:pt x="2307" y="497"/>
                  </a:lnTo>
                  <a:lnTo>
                    <a:pt x="2314" y="520"/>
                  </a:lnTo>
                  <a:lnTo>
                    <a:pt x="2317" y="545"/>
                  </a:lnTo>
                  <a:lnTo>
                    <a:pt x="2320" y="570"/>
                  </a:lnTo>
                  <a:lnTo>
                    <a:pt x="2323" y="595"/>
                  </a:lnTo>
                  <a:lnTo>
                    <a:pt x="2323" y="595"/>
                  </a:lnTo>
                  <a:lnTo>
                    <a:pt x="2333" y="710"/>
                  </a:lnTo>
                  <a:lnTo>
                    <a:pt x="2333" y="710"/>
                  </a:lnTo>
                  <a:lnTo>
                    <a:pt x="2337" y="769"/>
                  </a:lnTo>
                  <a:lnTo>
                    <a:pt x="2337" y="769"/>
                  </a:lnTo>
                  <a:lnTo>
                    <a:pt x="2300" y="723"/>
                  </a:lnTo>
                  <a:lnTo>
                    <a:pt x="2263" y="680"/>
                  </a:lnTo>
                  <a:lnTo>
                    <a:pt x="2225" y="642"/>
                  </a:lnTo>
                  <a:lnTo>
                    <a:pt x="2188" y="606"/>
                  </a:lnTo>
                  <a:lnTo>
                    <a:pt x="2151" y="573"/>
                  </a:lnTo>
                  <a:lnTo>
                    <a:pt x="2114" y="543"/>
                  </a:lnTo>
                  <a:lnTo>
                    <a:pt x="2081" y="517"/>
                  </a:lnTo>
                  <a:lnTo>
                    <a:pt x="2048" y="494"/>
                  </a:lnTo>
                  <a:lnTo>
                    <a:pt x="2048" y="494"/>
                  </a:lnTo>
                  <a:lnTo>
                    <a:pt x="2011" y="469"/>
                  </a:lnTo>
                  <a:lnTo>
                    <a:pt x="1974" y="448"/>
                  </a:lnTo>
                  <a:lnTo>
                    <a:pt x="1936" y="428"/>
                  </a:lnTo>
                  <a:lnTo>
                    <a:pt x="1899" y="408"/>
                  </a:lnTo>
                  <a:lnTo>
                    <a:pt x="1861" y="390"/>
                  </a:lnTo>
                  <a:lnTo>
                    <a:pt x="1823" y="375"/>
                  </a:lnTo>
                  <a:lnTo>
                    <a:pt x="1785" y="361"/>
                  </a:lnTo>
                  <a:lnTo>
                    <a:pt x="1747" y="347"/>
                  </a:lnTo>
                  <a:lnTo>
                    <a:pt x="1778" y="313"/>
                  </a:lnTo>
                  <a:lnTo>
                    <a:pt x="1778" y="313"/>
                  </a:lnTo>
                  <a:lnTo>
                    <a:pt x="1787" y="301"/>
                  </a:lnTo>
                  <a:lnTo>
                    <a:pt x="1787" y="301"/>
                  </a:lnTo>
                  <a:close/>
                  <a:moveTo>
                    <a:pt x="1487" y="501"/>
                  </a:moveTo>
                  <a:lnTo>
                    <a:pt x="1487" y="501"/>
                  </a:lnTo>
                  <a:lnTo>
                    <a:pt x="1503" y="501"/>
                  </a:lnTo>
                  <a:lnTo>
                    <a:pt x="1522" y="501"/>
                  </a:lnTo>
                  <a:lnTo>
                    <a:pt x="1543" y="502"/>
                  </a:lnTo>
                  <a:lnTo>
                    <a:pt x="1564" y="506"/>
                  </a:lnTo>
                  <a:lnTo>
                    <a:pt x="1589" y="509"/>
                  </a:lnTo>
                  <a:lnTo>
                    <a:pt x="1614" y="514"/>
                  </a:lnTo>
                  <a:lnTo>
                    <a:pt x="1640" y="522"/>
                  </a:lnTo>
                  <a:lnTo>
                    <a:pt x="1670" y="530"/>
                  </a:lnTo>
                  <a:lnTo>
                    <a:pt x="1699" y="540"/>
                  </a:lnTo>
                  <a:lnTo>
                    <a:pt x="1729" y="552"/>
                  </a:lnTo>
                  <a:lnTo>
                    <a:pt x="1762" y="565"/>
                  </a:lnTo>
                  <a:lnTo>
                    <a:pt x="1795" y="580"/>
                  </a:lnTo>
                  <a:lnTo>
                    <a:pt x="1828" y="596"/>
                  </a:lnTo>
                  <a:lnTo>
                    <a:pt x="1862" y="616"/>
                  </a:lnTo>
                  <a:lnTo>
                    <a:pt x="1899" y="637"/>
                  </a:lnTo>
                  <a:lnTo>
                    <a:pt x="1935" y="660"/>
                  </a:lnTo>
                  <a:lnTo>
                    <a:pt x="1935" y="660"/>
                  </a:lnTo>
                  <a:lnTo>
                    <a:pt x="1966" y="683"/>
                  </a:lnTo>
                  <a:lnTo>
                    <a:pt x="2001" y="710"/>
                  </a:lnTo>
                  <a:lnTo>
                    <a:pt x="2037" y="739"/>
                  </a:lnTo>
                  <a:lnTo>
                    <a:pt x="2073" y="772"/>
                  </a:lnTo>
                  <a:lnTo>
                    <a:pt x="2109" y="810"/>
                  </a:lnTo>
                  <a:lnTo>
                    <a:pt x="2146" y="850"/>
                  </a:lnTo>
                  <a:lnTo>
                    <a:pt x="2182" y="896"/>
                  </a:lnTo>
                  <a:lnTo>
                    <a:pt x="2216" y="944"/>
                  </a:lnTo>
                  <a:lnTo>
                    <a:pt x="2233" y="970"/>
                  </a:lnTo>
                  <a:lnTo>
                    <a:pt x="2249" y="996"/>
                  </a:lnTo>
                  <a:lnTo>
                    <a:pt x="2264" y="1024"/>
                  </a:lnTo>
                  <a:lnTo>
                    <a:pt x="2279" y="1052"/>
                  </a:lnTo>
                  <a:lnTo>
                    <a:pt x="2294" y="1084"/>
                  </a:lnTo>
                  <a:lnTo>
                    <a:pt x="2305" y="1113"/>
                  </a:lnTo>
                  <a:lnTo>
                    <a:pt x="2318" y="1146"/>
                  </a:lnTo>
                  <a:lnTo>
                    <a:pt x="2330" y="1179"/>
                  </a:lnTo>
                  <a:lnTo>
                    <a:pt x="2340" y="1214"/>
                  </a:lnTo>
                  <a:lnTo>
                    <a:pt x="2348" y="1248"/>
                  </a:lnTo>
                  <a:lnTo>
                    <a:pt x="2356" y="1285"/>
                  </a:lnTo>
                  <a:lnTo>
                    <a:pt x="2363" y="1322"/>
                  </a:lnTo>
                  <a:lnTo>
                    <a:pt x="2368" y="1362"/>
                  </a:lnTo>
                  <a:lnTo>
                    <a:pt x="2373" y="1401"/>
                  </a:lnTo>
                  <a:lnTo>
                    <a:pt x="2374" y="1443"/>
                  </a:lnTo>
                  <a:lnTo>
                    <a:pt x="2374" y="1484"/>
                  </a:lnTo>
                  <a:lnTo>
                    <a:pt x="2374" y="1484"/>
                  </a:lnTo>
                  <a:lnTo>
                    <a:pt x="2376" y="1492"/>
                  </a:lnTo>
                  <a:lnTo>
                    <a:pt x="2378" y="1499"/>
                  </a:lnTo>
                  <a:lnTo>
                    <a:pt x="2246" y="2604"/>
                  </a:lnTo>
                  <a:lnTo>
                    <a:pt x="2246" y="2604"/>
                  </a:lnTo>
                  <a:lnTo>
                    <a:pt x="2246" y="2615"/>
                  </a:lnTo>
                  <a:lnTo>
                    <a:pt x="2246" y="2625"/>
                  </a:lnTo>
                  <a:lnTo>
                    <a:pt x="2248" y="2637"/>
                  </a:lnTo>
                  <a:lnTo>
                    <a:pt x="2251" y="2647"/>
                  </a:lnTo>
                  <a:lnTo>
                    <a:pt x="2251" y="2647"/>
                  </a:lnTo>
                  <a:lnTo>
                    <a:pt x="2241" y="2675"/>
                  </a:lnTo>
                  <a:lnTo>
                    <a:pt x="2238" y="2688"/>
                  </a:lnTo>
                  <a:lnTo>
                    <a:pt x="2235" y="2703"/>
                  </a:lnTo>
                  <a:lnTo>
                    <a:pt x="2235" y="2703"/>
                  </a:lnTo>
                  <a:lnTo>
                    <a:pt x="2216" y="2665"/>
                  </a:lnTo>
                  <a:lnTo>
                    <a:pt x="2198" y="2628"/>
                  </a:lnTo>
                  <a:lnTo>
                    <a:pt x="2179" y="2592"/>
                  </a:lnTo>
                  <a:lnTo>
                    <a:pt x="2157" y="2558"/>
                  </a:lnTo>
                  <a:lnTo>
                    <a:pt x="2134" y="2523"/>
                  </a:lnTo>
                  <a:lnTo>
                    <a:pt x="2109" y="2490"/>
                  </a:lnTo>
                  <a:lnTo>
                    <a:pt x="2085" y="2457"/>
                  </a:lnTo>
                  <a:lnTo>
                    <a:pt x="2058" y="2426"/>
                  </a:lnTo>
                  <a:lnTo>
                    <a:pt x="2032" y="2395"/>
                  </a:lnTo>
                  <a:lnTo>
                    <a:pt x="2004" y="2365"/>
                  </a:lnTo>
                  <a:lnTo>
                    <a:pt x="1974" y="2337"/>
                  </a:lnTo>
                  <a:lnTo>
                    <a:pt x="1943" y="2309"/>
                  </a:lnTo>
                  <a:lnTo>
                    <a:pt x="1912" y="2283"/>
                  </a:lnTo>
                  <a:lnTo>
                    <a:pt x="1880" y="2256"/>
                  </a:lnTo>
                  <a:lnTo>
                    <a:pt x="1846" y="2232"/>
                  </a:lnTo>
                  <a:lnTo>
                    <a:pt x="1811" y="2208"/>
                  </a:lnTo>
                  <a:lnTo>
                    <a:pt x="1777" y="2187"/>
                  </a:lnTo>
                  <a:lnTo>
                    <a:pt x="1741" y="2166"/>
                  </a:lnTo>
                  <a:lnTo>
                    <a:pt x="1704" y="2146"/>
                  </a:lnTo>
                  <a:lnTo>
                    <a:pt x="1666" y="2128"/>
                  </a:lnTo>
                  <a:lnTo>
                    <a:pt x="1629" y="2111"/>
                  </a:lnTo>
                  <a:lnTo>
                    <a:pt x="1589" y="2095"/>
                  </a:lnTo>
                  <a:lnTo>
                    <a:pt x="1550" y="2080"/>
                  </a:lnTo>
                  <a:lnTo>
                    <a:pt x="1508" y="2067"/>
                  </a:lnTo>
                  <a:lnTo>
                    <a:pt x="1467" y="2055"/>
                  </a:lnTo>
                  <a:lnTo>
                    <a:pt x="1426" y="2045"/>
                  </a:lnTo>
                  <a:lnTo>
                    <a:pt x="1383" y="2037"/>
                  </a:lnTo>
                  <a:lnTo>
                    <a:pt x="1340" y="2031"/>
                  </a:lnTo>
                  <a:lnTo>
                    <a:pt x="1296" y="2024"/>
                  </a:lnTo>
                  <a:lnTo>
                    <a:pt x="1253" y="2021"/>
                  </a:lnTo>
                  <a:lnTo>
                    <a:pt x="1209" y="2017"/>
                  </a:lnTo>
                  <a:lnTo>
                    <a:pt x="1164" y="2017"/>
                  </a:lnTo>
                  <a:lnTo>
                    <a:pt x="1164" y="2017"/>
                  </a:lnTo>
                  <a:lnTo>
                    <a:pt x="1113" y="2017"/>
                  </a:lnTo>
                  <a:lnTo>
                    <a:pt x="1062" y="2021"/>
                  </a:lnTo>
                  <a:lnTo>
                    <a:pt x="1013" y="2027"/>
                  </a:lnTo>
                  <a:lnTo>
                    <a:pt x="965" y="2034"/>
                  </a:lnTo>
                  <a:lnTo>
                    <a:pt x="917" y="2044"/>
                  </a:lnTo>
                  <a:lnTo>
                    <a:pt x="869" y="2055"/>
                  </a:lnTo>
                  <a:lnTo>
                    <a:pt x="823" y="2068"/>
                  </a:lnTo>
                  <a:lnTo>
                    <a:pt x="777" y="2083"/>
                  </a:lnTo>
                  <a:lnTo>
                    <a:pt x="733" y="2100"/>
                  </a:lnTo>
                  <a:lnTo>
                    <a:pt x="688" y="2118"/>
                  </a:lnTo>
                  <a:lnTo>
                    <a:pt x="645" y="2139"/>
                  </a:lnTo>
                  <a:lnTo>
                    <a:pt x="604" y="2161"/>
                  </a:lnTo>
                  <a:lnTo>
                    <a:pt x="563" y="2184"/>
                  </a:lnTo>
                  <a:lnTo>
                    <a:pt x="524" y="2208"/>
                  </a:lnTo>
                  <a:lnTo>
                    <a:pt x="484" y="2235"/>
                  </a:lnTo>
                  <a:lnTo>
                    <a:pt x="446" y="2263"/>
                  </a:lnTo>
                  <a:lnTo>
                    <a:pt x="446" y="2263"/>
                  </a:lnTo>
                  <a:lnTo>
                    <a:pt x="494" y="2136"/>
                  </a:lnTo>
                  <a:lnTo>
                    <a:pt x="543" y="2006"/>
                  </a:lnTo>
                  <a:lnTo>
                    <a:pt x="598" y="1874"/>
                  </a:lnTo>
                  <a:lnTo>
                    <a:pt x="654" y="1741"/>
                  </a:lnTo>
                  <a:lnTo>
                    <a:pt x="711" y="1611"/>
                  </a:lnTo>
                  <a:lnTo>
                    <a:pt x="772" y="1481"/>
                  </a:lnTo>
                  <a:lnTo>
                    <a:pt x="837" y="1354"/>
                  </a:lnTo>
                  <a:lnTo>
                    <a:pt x="902" y="1230"/>
                  </a:lnTo>
                  <a:lnTo>
                    <a:pt x="935" y="1171"/>
                  </a:lnTo>
                  <a:lnTo>
                    <a:pt x="970" y="1112"/>
                  </a:lnTo>
                  <a:lnTo>
                    <a:pt x="1004" y="1054"/>
                  </a:lnTo>
                  <a:lnTo>
                    <a:pt x="1039" y="998"/>
                  </a:lnTo>
                  <a:lnTo>
                    <a:pt x="1074" y="945"/>
                  </a:lnTo>
                  <a:lnTo>
                    <a:pt x="1110" y="893"/>
                  </a:lnTo>
                  <a:lnTo>
                    <a:pt x="1146" y="843"/>
                  </a:lnTo>
                  <a:lnTo>
                    <a:pt x="1182" y="795"/>
                  </a:lnTo>
                  <a:lnTo>
                    <a:pt x="1220" y="749"/>
                  </a:lnTo>
                  <a:lnTo>
                    <a:pt x="1256" y="705"/>
                  </a:lnTo>
                  <a:lnTo>
                    <a:pt x="1294" y="665"/>
                  </a:lnTo>
                  <a:lnTo>
                    <a:pt x="1332" y="626"/>
                  </a:lnTo>
                  <a:lnTo>
                    <a:pt x="1372" y="591"/>
                  </a:lnTo>
                  <a:lnTo>
                    <a:pt x="1410" y="558"/>
                  </a:lnTo>
                  <a:lnTo>
                    <a:pt x="1449" y="529"/>
                  </a:lnTo>
                  <a:lnTo>
                    <a:pt x="1487" y="501"/>
                  </a:lnTo>
                  <a:lnTo>
                    <a:pt x="1487" y="501"/>
                  </a:lnTo>
                  <a:close/>
                  <a:moveTo>
                    <a:pt x="201" y="3144"/>
                  </a:moveTo>
                  <a:lnTo>
                    <a:pt x="201" y="3144"/>
                  </a:lnTo>
                  <a:lnTo>
                    <a:pt x="203" y="3099"/>
                  </a:lnTo>
                  <a:lnTo>
                    <a:pt x="206" y="3055"/>
                  </a:lnTo>
                  <a:lnTo>
                    <a:pt x="212" y="3012"/>
                  </a:lnTo>
                  <a:lnTo>
                    <a:pt x="221" y="2969"/>
                  </a:lnTo>
                  <a:lnTo>
                    <a:pt x="221" y="2969"/>
                  </a:lnTo>
                  <a:lnTo>
                    <a:pt x="235" y="2913"/>
                  </a:lnTo>
                  <a:lnTo>
                    <a:pt x="235" y="2913"/>
                  </a:lnTo>
                  <a:lnTo>
                    <a:pt x="247" y="2875"/>
                  </a:lnTo>
                  <a:lnTo>
                    <a:pt x="259" y="2839"/>
                  </a:lnTo>
                  <a:lnTo>
                    <a:pt x="273" y="2803"/>
                  </a:lnTo>
                  <a:lnTo>
                    <a:pt x="288" y="2768"/>
                  </a:lnTo>
                  <a:lnTo>
                    <a:pt x="305" y="2734"/>
                  </a:lnTo>
                  <a:lnTo>
                    <a:pt x="323" y="2701"/>
                  </a:lnTo>
                  <a:lnTo>
                    <a:pt x="343" y="2668"/>
                  </a:lnTo>
                  <a:lnTo>
                    <a:pt x="364" y="2637"/>
                  </a:lnTo>
                  <a:lnTo>
                    <a:pt x="385" y="2605"/>
                  </a:lnTo>
                  <a:lnTo>
                    <a:pt x="408" y="2576"/>
                  </a:lnTo>
                  <a:lnTo>
                    <a:pt x="433" y="2546"/>
                  </a:lnTo>
                  <a:lnTo>
                    <a:pt x="459" y="2518"/>
                  </a:lnTo>
                  <a:lnTo>
                    <a:pt x="486" y="2492"/>
                  </a:lnTo>
                  <a:lnTo>
                    <a:pt x="514" y="2465"/>
                  </a:lnTo>
                  <a:lnTo>
                    <a:pt x="542" y="2441"/>
                  </a:lnTo>
                  <a:lnTo>
                    <a:pt x="573" y="2416"/>
                  </a:lnTo>
                  <a:lnTo>
                    <a:pt x="603" y="2395"/>
                  </a:lnTo>
                  <a:lnTo>
                    <a:pt x="636" y="2373"/>
                  </a:lnTo>
                  <a:lnTo>
                    <a:pt x="669" y="2352"/>
                  </a:lnTo>
                  <a:lnTo>
                    <a:pt x="701" y="2334"/>
                  </a:lnTo>
                  <a:lnTo>
                    <a:pt x="736" y="2316"/>
                  </a:lnTo>
                  <a:lnTo>
                    <a:pt x="772" y="2299"/>
                  </a:lnTo>
                  <a:lnTo>
                    <a:pt x="809" y="2284"/>
                  </a:lnTo>
                  <a:lnTo>
                    <a:pt x="845" y="2271"/>
                  </a:lnTo>
                  <a:lnTo>
                    <a:pt x="883" y="2260"/>
                  </a:lnTo>
                  <a:lnTo>
                    <a:pt x="920" y="2248"/>
                  </a:lnTo>
                  <a:lnTo>
                    <a:pt x="960" y="2240"/>
                  </a:lnTo>
                  <a:lnTo>
                    <a:pt x="1000" y="2232"/>
                  </a:lnTo>
                  <a:lnTo>
                    <a:pt x="1039" y="2227"/>
                  </a:lnTo>
                  <a:lnTo>
                    <a:pt x="1080" y="2222"/>
                  </a:lnTo>
                  <a:lnTo>
                    <a:pt x="1121" y="2220"/>
                  </a:lnTo>
                  <a:lnTo>
                    <a:pt x="1164" y="2218"/>
                  </a:lnTo>
                  <a:lnTo>
                    <a:pt x="1164" y="2218"/>
                  </a:lnTo>
                  <a:lnTo>
                    <a:pt x="1214" y="2220"/>
                  </a:lnTo>
                  <a:lnTo>
                    <a:pt x="1261" y="2223"/>
                  </a:lnTo>
                  <a:lnTo>
                    <a:pt x="1309" y="2230"/>
                  </a:lnTo>
                  <a:lnTo>
                    <a:pt x="1357" y="2238"/>
                  </a:lnTo>
                  <a:lnTo>
                    <a:pt x="1403" y="2248"/>
                  </a:lnTo>
                  <a:lnTo>
                    <a:pt x="1449" y="2261"/>
                  </a:lnTo>
                  <a:lnTo>
                    <a:pt x="1494" y="2274"/>
                  </a:lnTo>
                  <a:lnTo>
                    <a:pt x="1538" y="2291"/>
                  </a:lnTo>
                  <a:lnTo>
                    <a:pt x="1581" y="2311"/>
                  </a:lnTo>
                  <a:lnTo>
                    <a:pt x="1622" y="2330"/>
                  </a:lnTo>
                  <a:lnTo>
                    <a:pt x="1661" y="2353"/>
                  </a:lnTo>
                  <a:lnTo>
                    <a:pt x="1701" y="2376"/>
                  </a:lnTo>
                  <a:lnTo>
                    <a:pt x="1739" y="2403"/>
                  </a:lnTo>
                  <a:lnTo>
                    <a:pt x="1775" y="2431"/>
                  </a:lnTo>
                  <a:lnTo>
                    <a:pt x="1810" y="2459"/>
                  </a:lnTo>
                  <a:lnTo>
                    <a:pt x="1843" y="2490"/>
                  </a:lnTo>
                  <a:lnTo>
                    <a:pt x="1876" y="2523"/>
                  </a:lnTo>
                  <a:lnTo>
                    <a:pt x="1905" y="2556"/>
                  </a:lnTo>
                  <a:lnTo>
                    <a:pt x="1935" y="2591"/>
                  </a:lnTo>
                  <a:lnTo>
                    <a:pt x="1961" y="2627"/>
                  </a:lnTo>
                  <a:lnTo>
                    <a:pt x="1986" y="2665"/>
                  </a:lnTo>
                  <a:lnTo>
                    <a:pt x="2009" y="2704"/>
                  </a:lnTo>
                  <a:lnTo>
                    <a:pt x="2030" y="2744"/>
                  </a:lnTo>
                  <a:lnTo>
                    <a:pt x="2050" y="2785"/>
                  </a:lnTo>
                  <a:lnTo>
                    <a:pt x="2067" y="2826"/>
                  </a:lnTo>
                  <a:lnTo>
                    <a:pt x="2081" y="2869"/>
                  </a:lnTo>
                  <a:lnTo>
                    <a:pt x="2095" y="2913"/>
                  </a:lnTo>
                  <a:lnTo>
                    <a:pt x="2106" y="2958"/>
                  </a:lnTo>
                  <a:lnTo>
                    <a:pt x="2114" y="3004"/>
                  </a:lnTo>
                  <a:lnTo>
                    <a:pt x="2121" y="3050"/>
                  </a:lnTo>
                  <a:lnTo>
                    <a:pt x="2124" y="3096"/>
                  </a:lnTo>
                  <a:lnTo>
                    <a:pt x="2126" y="3144"/>
                  </a:lnTo>
                  <a:lnTo>
                    <a:pt x="2126" y="3144"/>
                  </a:lnTo>
                  <a:lnTo>
                    <a:pt x="2124" y="3192"/>
                  </a:lnTo>
                  <a:lnTo>
                    <a:pt x="2121" y="3239"/>
                  </a:lnTo>
                  <a:lnTo>
                    <a:pt x="2114" y="3286"/>
                  </a:lnTo>
                  <a:lnTo>
                    <a:pt x="2106" y="3330"/>
                  </a:lnTo>
                  <a:lnTo>
                    <a:pt x="2095" y="3376"/>
                  </a:lnTo>
                  <a:lnTo>
                    <a:pt x="2081" y="3419"/>
                  </a:lnTo>
                  <a:lnTo>
                    <a:pt x="2067" y="3462"/>
                  </a:lnTo>
                  <a:lnTo>
                    <a:pt x="2050" y="3505"/>
                  </a:lnTo>
                  <a:lnTo>
                    <a:pt x="2030" y="3546"/>
                  </a:lnTo>
                  <a:lnTo>
                    <a:pt x="2009" y="3585"/>
                  </a:lnTo>
                  <a:lnTo>
                    <a:pt x="1986" y="3623"/>
                  </a:lnTo>
                  <a:lnTo>
                    <a:pt x="1961" y="3661"/>
                  </a:lnTo>
                  <a:lnTo>
                    <a:pt x="1935" y="3697"/>
                  </a:lnTo>
                  <a:lnTo>
                    <a:pt x="1905" y="3732"/>
                  </a:lnTo>
                  <a:lnTo>
                    <a:pt x="1876" y="3766"/>
                  </a:lnTo>
                  <a:lnTo>
                    <a:pt x="1843" y="3798"/>
                  </a:lnTo>
                  <a:lnTo>
                    <a:pt x="1810" y="3829"/>
                  </a:lnTo>
                  <a:lnTo>
                    <a:pt x="1775" y="3859"/>
                  </a:lnTo>
                  <a:lnTo>
                    <a:pt x="1739" y="3885"/>
                  </a:lnTo>
                  <a:lnTo>
                    <a:pt x="1701" y="3911"/>
                  </a:lnTo>
                  <a:lnTo>
                    <a:pt x="1661" y="3936"/>
                  </a:lnTo>
                  <a:lnTo>
                    <a:pt x="1622" y="3957"/>
                  </a:lnTo>
                  <a:lnTo>
                    <a:pt x="1581" y="3979"/>
                  </a:lnTo>
                  <a:lnTo>
                    <a:pt x="1538" y="3997"/>
                  </a:lnTo>
                  <a:lnTo>
                    <a:pt x="1494" y="4013"/>
                  </a:lnTo>
                  <a:lnTo>
                    <a:pt x="1449" y="4028"/>
                  </a:lnTo>
                  <a:lnTo>
                    <a:pt x="1403" y="4040"/>
                  </a:lnTo>
                  <a:lnTo>
                    <a:pt x="1357" y="4051"/>
                  </a:lnTo>
                  <a:lnTo>
                    <a:pt x="1309" y="4060"/>
                  </a:lnTo>
                  <a:lnTo>
                    <a:pt x="1261" y="4064"/>
                  </a:lnTo>
                  <a:lnTo>
                    <a:pt x="1214" y="4068"/>
                  </a:lnTo>
                  <a:lnTo>
                    <a:pt x="1164" y="4069"/>
                  </a:lnTo>
                  <a:lnTo>
                    <a:pt x="1164" y="4069"/>
                  </a:lnTo>
                  <a:lnTo>
                    <a:pt x="1115" y="4068"/>
                  </a:lnTo>
                  <a:lnTo>
                    <a:pt x="1065" y="4064"/>
                  </a:lnTo>
                  <a:lnTo>
                    <a:pt x="1018" y="4060"/>
                  </a:lnTo>
                  <a:lnTo>
                    <a:pt x="970" y="4051"/>
                  </a:lnTo>
                  <a:lnTo>
                    <a:pt x="924" y="4040"/>
                  </a:lnTo>
                  <a:lnTo>
                    <a:pt x="878" y="4028"/>
                  </a:lnTo>
                  <a:lnTo>
                    <a:pt x="833" y="4013"/>
                  </a:lnTo>
                  <a:lnTo>
                    <a:pt x="789" y="3997"/>
                  </a:lnTo>
                  <a:lnTo>
                    <a:pt x="746" y="3979"/>
                  </a:lnTo>
                  <a:lnTo>
                    <a:pt x="705" y="3957"/>
                  </a:lnTo>
                  <a:lnTo>
                    <a:pt x="665" y="3936"/>
                  </a:lnTo>
                  <a:lnTo>
                    <a:pt x="626" y="3911"/>
                  </a:lnTo>
                  <a:lnTo>
                    <a:pt x="588" y="3885"/>
                  </a:lnTo>
                  <a:lnTo>
                    <a:pt x="552" y="3859"/>
                  </a:lnTo>
                  <a:lnTo>
                    <a:pt x="517" y="3829"/>
                  </a:lnTo>
                  <a:lnTo>
                    <a:pt x="484" y="3798"/>
                  </a:lnTo>
                  <a:lnTo>
                    <a:pt x="451" y="3766"/>
                  </a:lnTo>
                  <a:lnTo>
                    <a:pt x="422" y="3732"/>
                  </a:lnTo>
                  <a:lnTo>
                    <a:pt x="394" y="3697"/>
                  </a:lnTo>
                  <a:lnTo>
                    <a:pt x="366" y="3661"/>
                  </a:lnTo>
                  <a:lnTo>
                    <a:pt x="341" y="3623"/>
                  </a:lnTo>
                  <a:lnTo>
                    <a:pt x="318" y="3585"/>
                  </a:lnTo>
                  <a:lnTo>
                    <a:pt x="296" y="3546"/>
                  </a:lnTo>
                  <a:lnTo>
                    <a:pt x="277" y="3505"/>
                  </a:lnTo>
                  <a:lnTo>
                    <a:pt x="260" y="3462"/>
                  </a:lnTo>
                  <a:lnTo>
                    <a:pt x="245" y="3419"/>
                  </a:lnTo>
                  <a:lnTo>
                    <a:pt x="232" y="3376"/>
                  </a:lnTo>
                  <a:lnTo>
                    <a:pt x="221" y="3330"/>
                  </a:lnTo>
                  <a:lnTo>
                    <a:pt x="212" y="3286"/>
                  </a:lnTo>
                  <a:lnTo>
                    <a:pt x="206" y="3239"/>
                  </a:lnTo>
                  <a:lnTo>
                    <a:pt x="203" y="3192"/>
                  </a:lnTo>
                  <a:lnTo>
                    <a:pt x="201" y="3144"/>
                  </a:lnTo>
                  <a:lnTo>
                    <a:pt x="201" y="3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6" descr=" " title=" ">
              <a:extLst>
                <a:ext uri="{FF2B5EF4-FFF2-40B4-BE49-F238E27FC236}">
                  <a16:creationId xmlns:a16="http://schemas.microsoft.com/office/drawing/2014/main" id="{8F2A1DA0-8475-4AFB-B65B-891C9666970D}"/>
                </a:ext>
              </a:extLst>
            </p:cNvPr>
            <p:cNvSpPr>
              <a:spLocks noEditPoints="1"/>
            </p:cNvSpPr>
            <p:nvPr/>
          </p:nvSpPr>
          <p:spPr bwMode="auto">
            <a:xfrm>
              <a:off x="1965053" y="4144968"/>
              <a:ext cx="57193" cy="55823"/>
            </a:xfrm>
            <a:custGeom>
              <a:avLst/>
              <a:gdLst>
                <a:gd name="T0" fmla="*/ 299 w 668"/>
                <a:gd name="T1" fmla="*/ 2 h 652"/>
                <a:gd name="T2" fmla="*/ 204 w 668"/>
                <a:gd name="T3" fmla="*/ 26 h 652"/>
                <a:gd name="T4" fmla="*/ 122 w 668"/>
                <a:gd name="T5" fmla="*/ 76 h 652"/>
                <a:gd name="T6" fmla="*/ 57 w 668"/>
                <a:gd name="T7" fmla="*/ 145 h 652"/>
                <a:gd name="T8" fmla="*/ 15 w 668"/>
                <a:gd name="T9" fmla="*/ 231 h 652"/>
                <a:gd name="T10" fmla="*/ 0 w 668"/>
                <a:gd name="T11" fmla="*/ 326 h 652"/>
                <a:gd name="T12" fmla="*/ 6 w 668"/>
                <a:gd name="T13" fmla="*/ 392 h 652"/>
                <a:gd name="T14" fmla="*/ 41 w 668"/>
                <a:gd name="T15" fmla="*/ 482 h 652"/>
                <a:gd name="T16" fmla="*/ 99 w 668"/>
                <a:gd name="T17" fmla="*/ 557 h 652"/>
                <a:gd name="T18" fmla="*/ 174 w 668"/>
                <a:gd name="T19" fmla="*/ 613 h 652"/>
                <a:gd name="T20" fmla="*/ 266 w 668"/>
                <a:gd name="T21" fmla="*/ 646 h 652"/>
                <a:gd name="T22" fmla="*/ 334 w 668"/>
                <a:gd name="T23" fmla="*/ 652 h 652"/>
                <a:gd name="T24" fmla="*/ 433 w 668"/>
                <a:gd name="T25" fmla="*/ 637 h 652"/>
                <a:gd name="T26" fmla="*/ 520 w 668"/>
                <a:gd name="T27" fmla="*/ 598 h 652"/>
                <a:gd name="T28" fmla="*/ 591 w 668"/>
                <a:gd name="T29" fmla="*/ 534 h 652"/>
                <a:gd name="T30" fmla="*/ 642 w 668"/>
                <a:gd name="T31" fmla="*/ 453 h 652"/>
                <a:gd name="T32" fmla="*/ 667 w 668"/>
                <a:gd name="T33" fmla="*/ 361 h 652"/>
                <a:gd name="T34" fmla="*/ 667 w 668"/>
                <a:gd name="T35" fmla="*/ 293 h 652"/>
                <a:gd name="T36" fmla="*/ 642 w 668"/>
                <a:gd name="T37" fmla="*/ 199 h 652"/>
                <a:gd name="T38" fmla="*/ 591 w 668"/>
                <a:gd name="T39" fmla="*/ 120 h 652"/>
                <a:gd name="T40" fmla="*/ 520 w 668"/>
                <a:gd name="T41" fmla="*/ 56 h 652"/>
                <a:gd name="T42" fmla="*/ 433 w 668"/>
                <a:gd name="T43" fmla="*/ 15 h 652"/>
                <a:gd name="T44" fmla="*/ 334 w 668"/>
                <a:gd name="T45" fmla="*/ 0 h 652"/>
                <a:gd name="T46" fmla="*/ 334 w 668"/>
                <a:gd name="T47" fmla="*/ 451 h 652"/>
                <a:gd name="T48" fmla="*/ 294 w 668"/>
                <a:gd name="T49" fmla="*/ 446 h 652"/>
                <a:gd name="T50" fmla="*/ 260 w 668"/>
                <a:gd name="T51" fmla="*/ 430 h 652"/>
                <a:gd name="T52" fmla="*/ 232 w 668"/>
                <a:gd name="T53" fmla="*/ 405 h 652"/>
                <a:gd name="T54" fmla="*/ 212 w 668"/>
                <a:gd name="T55" fmla="*/ 375 h 652"/>
                <a:gd name="T56" fmla="*/ 202 w 668"/>
                <a:gd name="T57" fmla="*/ 339 h 652"/>
                <a:gd name="T58" fmla="*/ 202 w 668"/>
                <a:gd name="T59" fmla="*/ 315 h 652"/>
                <a:gd name="T60" fmla="*/ 212 w 668"/>
                <a:gd name="T61" fmla="*/ 278 h 652"/>
                <a:gd name="T62" fmla="*/ 232 w 668"/>
                <a:gd name="T63" fmla="*/ 247 h 652"/>
                <a:gd name="T64" fmla="*/ 260 w 668"/>
                <a:gd name="T65" fmla="*/ 224 h 652"/>
                <a:gd name="T66" fmla="*/ 294 w 668"/>
                <a:gd name="T67" fmla="*/ 207 h 652"/>
                <a:gd name="T68" fmla="*/ 334 w 668"/>
                <a:gd name="T69" fmla="*/ 203 h 652"/>
                <a:gd name="T70" fmla="*/ 360 w 668"/>
                <a:gd name="T71" fmla="*/ 204 h 652"/>
                <a:gd name="T72" fmla="*/ 397 w 668"/>
                <a:gd name="T73" fmla="*/ 217 h 652"/>
                <a:gd name="T74" fmla="*/ 428 w 668"/>
                <a:gd name="T75" fmla="*/ 239 h 652"/>
                <a:gd name="T76" fmla="*/ 451 w 668"/>
                <a:gd name="T77" fmla="*/ 267 h 652"/>
                <a:gd name="T78" fmla="*/ 464 w 668"/>
                <a:gd name="T79" fmla="*/ 301 h 652"/>
                <a:gd name="T80" fmla="*/ 466 w 668"/>
                <a:gd name="T81" fmla="*/ 326 h 652"/>
                <a:gd name="T82" fmla="*/ 461 w 668"/>
                <a:gd name="T83" fmla="*/ 364 h 652"/>
                <a:gd name="T84" fmla="*/ 444 w 668"/>
                <a:gd name="T85" fmla="*/ 397 h 652"/>
                <a:gd name="T86" fmla="*/ 418 w 668"/>
                <a:gd name="T87" fmla="*/ 423 h 652"/>
                <a:gd name="T88" fmla="*/ 385 w 668"/>
                <a:gd name="T89" fmla="*/ 441 h 652"/>
                <a:gd name="T90" fmla="*/ 347 w 668"/>
                <a:gd name="T91" fmla="*/ 45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8" h="652">
                  <a:moveTo>
                    <a:pt x="334" y="0"/>
                  </a:moveTo>
                  <a:lnTo>
                    <a:pt x="334" y="0"/>
                  </a:lnTo>
                  <a:lnTo>
                    <a:pt x="299" y="2"/>
                  </a:lnTo>
                  <a:lnTo>
                    <a:pt x="266" y="7"/>
                  </a:lnTo>
                  <a:lnTo>
                    <a:pt x="235" y="15"/>
                  </a:lnTo>
                  <a:lnTo>
                    <a:pt x="204" y="26"/>
                  </a:lnTo>
                  <a:lnTo>
                    <a:pt x="174" y="39"/>
                  </a:lnTo>
                  <a:lnTo>
                    <a:pt x="148" y="56"/>
                  </a:lnTo>
                  <a:lnTo>
                    <a:pt x="122" y="76"/>
                  </a:lnTo>
                  <a:lnTo>
                    <a:pt x="99" y="97"/>
                  </a:lnTo>
                  <a:lnTo>
                    <a:pt x="77" y="120"/>
                  </a:lnTo>
                  <a:lnTo>
                    <a:pt x="57" y="145"/>
                  </a:lnTo>
                  <a:lnTo>
                    <a:pt x="41" y="171"/>
                  </a:lnTo>
                  <a:lnTo>
                    <a:pt x="26" y="199"/>
                  </a:lnTo>
                  <a:lnTo>
                    <a:pt x="15" y="231"/>
                  </a:lnTo>
                  <a:lnTo>
                    <a:pt x="6" y="262"/>
                  </a:lnTo>
                  <a:lnTo>
                    <a:pt x="1" y="293"/>
                  </a:lnTo>
                  <a:lnTo>
                    <a:pt x="0" y="326"/>
                  </a:lnTo>
                  <a:lnTo>
                    <a:pt x="0" y="326"/>
                  </a:lnTo>
                  <a:lnTo>
                    <a:pt x="1" y="361"/>
                  </a:lnTo>
                  <a:lnTo>
                    <a:pt x="6" y="392"/>
                  </a:lnTo>
                  <a:lnTo>
                    <a:pt x="15" y="423"/>
                  </a:lnTo>
                  <a:lnTo>
                    <a:pt x="26" y="453"/>
                  </a:lnTo>
                  <a:lnTo>
                    <a:pt x="41" y="482"/>
                  </a:lnTo>
                  <a:lnTo>
                    <a:pt x="57" y="509"/>
                  </a:lnTo>
                  <a:lnTo>
                    <a:pt x="77" y="534"/>
                  </a:lnTo>
                  <a:lnTo>
                    <a:pt x="99" y="557"/>
                  </a:lnTo>
                  <a:lnTo>
                    <a:pt x="122" y="578"/>
                  </a:lnTo>
                  <a:lnTo>
                    <a:pt x="148" y="598"/>
                  </a:lnTo>
                  <a:lnTo>
                    <a:pt x="174" y="613"/>
                  </a:lnTo>
                  <a:lnTo>
                    <a:pt x="204" y="627"/>
                  </a:lnTo>
                  <a:lnTo>
                    <a:pt x="235" y="637"/>
                  </a:lnTo>
                  <a:lnTo>
                    <a:pt x="266" y="646"/>
                  </a:lnTo>
                  <a:lnTo>
                    <a:pt x="299" y="650"/>
                  </a:lnTo>
                  <a:lnTo>
                    <a:pt x="334" y="652"/>
                  </a:lnTo>
                  <a:lnTo>
                    <a:pt x="334" y="652"/>
                  </a:lnTo>
                  <a:lnTo>
                    <a:pt x="369" y="650"/>
                  </a:lnTo>
                  <a:lnTo>
                    <a:pt x="402" y="646"/>
                  </a:lnTo>
                  <a:lnTo>
                    <a:pt x="433" y="637"/>
                  </a:lnTo>
                  <a:lnTo>
                    <a:pt x="464" y="627"/>
                  </a:lnTo>
                  <a:lnTo>
                    <a:pt x="494" y="613"/>
                  </a:lnTo>
                  <a:lnTo>
                    <a:pt x="520" y="598"/>
                  </a:lnTo>
                  <a:lnTo>
                    <a:pt x="546" y="578"/>
                  </a:lnTo>
                  <a:lnTo>
                    <a:pt x="569" y="557"/>
                  </a:lnTo>
                  <a:lnTo>
                    <a:pt x="591" y="534"/>
                  </a:lnTo>
                  <a:lnTo>
                    <a:pt x="611" y="509"/>
                  </a:lnTo>
                  <a:lnTo>
                    <a:pt x="627" y="482"/>
                  </a:lnTo>
                  <a:lnTo>
                    <a:pt x="642" y="453"/>
                  </a:lnTo>
                  <a:lnTo>
                    <a:pt x="653" y="423"/>
                  </a:lnTo>
                  <a:lnTo>
                    <a:pt x="662" y="392"/>
                  </a:lnTo>
                  <a:lnTo>
                    <a:pt x="667" y="361"/>
                  </a:lnTo>
                  <a:lnTo>
                    <a:pt x="668" y="326"/>
                  </a:lnTo>
                  <a:lnTo>
                    <a:pt x="668" y="326"/>
                  </a:lnTo>
                  <a:lnTo>
                    <a:pt x="667" y="293"/>
                  </a:lnTo>
                  <a:lnTo>
                    <a:pt x="662" y="262"/>
                  </a:lnTo>
                  <a:lnTo>
                    <a:pt x="653" y="231"/>
                  </a:lnTo>
                  <a:lnTo>
                    <a:pt x="642" y="199"/>
                  </a:lnTo>
                  <a:lnTo>
                    <a:pt x="627" y="171"/>
                  </a:lnTo>
                  <a:lnTo>
                    <a:pt x="611" y="145"/>
                  </a:lnTo>
                  <a:lnTo>
                    <a:pt x="591" y="120"/>
                  </a:lnTo>
                  <a:lnTo>
                    <a:pt x="569" y="97"/>
                  </a:lnTo>
                  <a:lnTo>
                    <a:pt x="546" y="76"/>
                  </a:lnTo>
                  <a:lnTo>
                    <a:pt x="520" y="56"/>
                  </a:lnTo>
                  <a:lnTo>
                    <a:pt x="494" y="39"/>
                  </a:lnTo>
                  <a:lnTo>
                    <a:pt x="464" y="26"/>
                  </a:lnTo>
                  <a:lnTo>
                    <a:pt x="433" y="15"/>
                  </a:lnTo>
                  <a:lnTo>
                    <a:pt x="402" y="7"/>
                  </a:lnTo>
                  <a:lnTo>
                    <a:pt x="369" y="2"/>
                  </a:lnTo>
                  <a:lnTo>
                    <a:pt x="334" y="0"/>
                  </a:lnTo>
                  <a:lnTo>
                    <a:pt x="334" y="0"/>
                  </a:lnTo>
                  <a:close/>
                  <a:moveTo>
                    <a:pt x="334" y="451"/>
                  </a:moveTo>
                  <a:lnTo>
                    <a:pt x="334" y="451"/>
                  </a:lnTo>
                  <a:lnTo>
                    <a:pt x="321" y="451"/>
                  </a:lnTo>
                  <a:lnTo>
                    <a:pt x="308" y="448"/>
                  </a:lnTo>
                  <a:lnTo>
                    <a:pt x="294" y="446"/>
                  </a:lnTo>
                  <a:lnTo>
                    <a:pt x="283" y="441"/>
                  </a:lnTo>
                  <a:lnTo>
                    <a:pt x="271" y="436"/>
                  </a:lnTo>
                  <a:lnTo>
                    <a:pt x="260" y="430"/>
                  </a:lnTo>
                  <a:lnTo>
                    <a:pt x="250" y="423"/>
                  </a:lnTo>
                  <a:lnTo>
                    <a:pt x="240" y="415"/>
                  </a:lnTo>
                  <a:lnTo>
                    <a:pt x="232" y="405"/>
                  </a:lnTo>
                  <a:lnTo>
                    <a:pt x="224" y="397"/>
                  </a:lnTo>
                  <a:lnTo>
                    <a:pt x="217" y="385"/>
                  </a:lnTo>
                  <a:lnTo>
                    <a:pt x="212" y="375"/>
                  </a:lnTo>
                  <a:lnTo>
                    <a:pt x="207" y="364"/>
                  </a:lnTo>
                  <a:lnTo>
                    <a:pt x="204" y="352"/>
                  </a:lnTo>
                  <a:lnTo>
                    <a:pt x="202" y="339"/>
                  </a:lnTo>
                  <a:lnTo>
                    <a:pt x="202" y="326"/>
                  </a:lnTo>
                  <a:lnTo>
                    <a:pt x="202" y="326"/>
                  </a:lnTo>
                  <a:lnTo>
                    <a:pt x="202" y="315"/>
                  </a:lnTo>
                  <a:lnTo>
                    <a:pt x="204" y="301"/>
                  </a:lnTo>
                  <a:lnTo>
                    <a:pt x="207" y="290"/>
                  </a:lnTo>
                  <a:lnTo>
                    <a:pt x="212" y="278"/>
                  </a:lnTo>
                  <a:lnTo>
                    <a:pt x="217" y="267"/>
                  </a:lnTo>
                  <a:lnTo>
                    <a:pt x="224" y="257"/>
                  </a:lnTo>
                  <a:lnTo>
                    <a:pt x="232" y="247"/>
                  </a:lnTo>
                  <a:lnTo>
                    <a:pt x="240" y="239"/>
                  </a:lnTo>
                  <a:lnTo>
                    <a:pt x="250" y="231"/>
                  </a:lnTo>
                  <a:lnTo>
                    <a:pt x="260" y="224"/>
                  </a:lnTo>
                  <a:lnTo>
                    <a:pt x="271" y="217"/>
                  </a:lnTo>
                  <a:lnTo>
                    <a:pt x="283" y="212"/>
                  </a:lnTo>
                  <a:lnTo>
                    <a:pt x="294" y="207"/>
                  </a:lnTo>
                  <a:lnTo>
                    <a:pt x="308" y="204"/>
                  </a:lnTo>
                  <a:lnTo>
                    <a:pt x="321" y="203"/>
                  </a:lnTo>
                  <a:lnTo>
                    <a:pt x="334" y="203"/>
                  </a:lnTo>
                  <a:lnTo>
                    <a:pt x="334" y="203"/>
                  </a:lnTo>
                  <a:lnTo>
                    <a:pt x="347" y="203"/>
                  </a:lnTo>
                  <a:lnTo>
                    <a:pt x="360" y="204"/>
                  </a:lnTo>
                  <a:lnTo>
                    <a:pt x="374" y="207"/>
                  </a:lnTo>
                  <a:lnTo>
                    <a:pt x="385" y="212"/>
                  </a:lnTo>
                  <a:lnTo>
                    <a:pt x="397" y="217"/>
                  </a:lnTo>
                  <a:lnTo>
                    <a:pt x="408" y="224"/>
                  </a:lnTo>
                  <a:lnTo>
                    <a:pt x="418" y="231"/>
                  </a:lnTo>
                  <a:lnTo>
                    <a:pt x="428" y="239"/>
                  </a:lnTo>
                  <a:lnTo>
                    <a:pt x="436" y="247"/>
                  </a:lnTo>
                  <a:lnTo>
                    <a:pt x="444" y="257"/>
                  </a:lnTo>
                  <a:lnTo>
                    <a:pt x="451" y="267"/>
                  </a:lnTo>
                  <a:lnTo>
                    <a:pt x="456" y="278"/>
                  </a:lnTo>
                  <a:lnTo>
                    <a:pt x="461" y="290"/>
                  </a:lnTo>
                  <a:lnTo>
                    <a:pt x="464" y="301"/>
                  </a:lnTo>
                  <a:lnTo>
                    <a:pt x="466" y="315"/>
                  </a:lnTo>
                  <a:lnTo>
                    <a:pt x="466" y="326"/>
                  </a:lnTo>
                  <a:lnTo>
                    <a:pt x="466" y="326"/>
                  </a:lnTo>
                  <a:lnTo>
                    <a:pt x="466" y="339"/>
                  </a:lnTo>
                  <a:lnTo>
                    <a:pt x="464" y="352"/>
                  </a:lnTo>
                  <a:lnTo>
                    <a:pt x="461" y="364"/>
                  </a:lnTo>
                  <a:lnTo>
                    <a:pt x="456" y="375"/>
                  </a:lnTo>
                  <a:lnTo>
                    <a:pt x="451" y="385"/>
                  </a:lnTo>
                  <a:lnTo>
                    <a:pt x="444" y="397"/>
                  </a:lnTo>
                  <a:lnTo>
                    <a:pt x="436" y="405"/>
                  </a:lnTo>
                  <a:lnTo>
                    <a:pt x="428" y="415"/>
                  </a:lnTo>
                  <a:lnTo>
                    <a:pt x="418" y="423"/>
                  </a:lnTo>
                  <a:lnTo>
                    <a:pt x="408" y="430"/>
                  </a:lnTo>
                  <a:lnTo>
                    <a:pt x="397" y="436"/>
                  </a:lnTo>
                  <a:lnTo>
                    <a:pt x="385" y="441"/>
                  </a:lnTo>
                  <a:lnTo>
                    <a:pt x="374" y="446"/>
                  </a:lnTo>
                  <a:lnTo>
                    <a:pt x="360" y="448"/>
                  </a:lnTo>
                  <a:lnTo>
                    <a:pt x="347" y="451"/>
                  </a:lnTo>
                  <a:lnTo>
                    <a:pt x="334" y="451"/>
                  </a:lnTo>
                  <a:lnTo>
                    <a:pt x="334" y="4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descr="person with headset icon" title="person with headset icon">
            <a:extLst>
              <a:ext uri="{FF2B5EF4-FFF2-40B4-BE49-F238E27FC236}">
                <a16:creationId xmlns:a16="http://schemas.microsoft.com/office/drawing/2014/main" id="{5711564A-E4BE-47D2-B755-46AE856355E7}"/>
              </a:ext>
            </a:extLst>
          </p:cNvPr>
          <p:cNvGrpSpPr>
            <a:grpSpLocks noChangeAspect="1"/>
          </p:cNvGrpSpPr>
          <p:nvPr/>
        </p:nvGrpSpPr>
        <p:grpSpPr>
          <a:xfrm>
            <a:off x="4822321" y="4293373"/>
            <a:ext cx="892232" cy="1031926"/>
            <a:chOff x="5993976" y="1529443"/>
            <a:chExt cx="320040" cy="365760"/>
          </a:xfrm>
          <a:solidFill>
            <a:srgbClr val="70AE46"/>
          </a:solidFill>
        </p:grpSpPr>
        <p:sp>
          <p:nvSpPr>
            <p:cNvPr id="16" name="Freeform 5" descr=" " title=" ">
              <a:extLst>
                <a:ext uri="{FF2B5EF4-FFF2-40B4-BE49-F238E27FC236}">
                  <a16:creationId xmlns:a16="http://schemas.microsoft.com/office/drawing/2014/main" id="{578F0D10-6FCF-4122-BF34-E08BDC41A851}"/>
                </a:ext>
              </a:extLst>
            </p:cNvPr>
            <p:cNvSpPr>
              <a:spLocks noEditPoints="1"/>
            </p:cNvSpPr>
            <p:nvPr/>
          </p:nvSpPr>
          <p:spPr bwMode="auto">
            <a:xfrm>
              <a:off x="5993976" y="1529443"/>
              <a:ext cx="320040" cy="365760"/>
            </a:xfrm>
            <a:custGeom>
              <a:avLst/>
              <a:gdLst>
                <a:gd name="T0" fmla="*/ 3240 w 3780"/>
                <a:gd name="T1" fmla="*/ 1249 h 4320"/>
                <a:gd name="T2" fmla="*/ 3189 w 3780"/>
                <a:gd name="T3" fmla="*/ 995 h 4320"/>
                <a:gd name="T4" fmla="*/ 3048 w 3780"/>
                <a:gd name="T5" fmla="*/ 718 h 4320"/>
                <a:gd name="T6" fmla="*/ 2825 w 3780"/>
                <a:gd name="T7" fmla="*/ 465 h 4320"/>
                <a:gd name="T8" fmla="*/ 2533 w 3780"/>
                <a:gd name="T9" fmla="*/ 248 h 4320"/>
                <a:gd name="T10" fmla="*/ 2184 w 3780"/>
                <a:gd name="T11" fmla="*/ 91 h 4320"/>
                <a:gd name="T12" fmla="*/ 1788 w 3780"/>
                <a:gd name="T13" fmla="*/ 8 h 4320"/>
                <a:gd name="T14" fmla="*/ 1452 w 3780"/>
                <a:gd name="T15" fmla="*/ 8 h 4320"/>
                <a:gd name="T16" fmla="*/ 1056 w 3780"/>
                <a:gd name="T17" fmla="*/ 91 h 4320"/>
                <a:gd name="T18" fmla="*/ 707 w 3780"/>
                <a:gd name="T19" fmla="*/ 248 h 4320"/>
                <a:gd name="T20" fmla="*/ 415 w 3780"/>
                <a:gd name="T21" fmla="*/ 465 h 4320"/>
                <a:gd name="T22" fmla="*/ 191 w 3780"/>
                <a:gd name="T23" fmla="*/ 718 h 4320"/>
                <a:gd name="T24" fmla="*/ 50 w 3780"/>
                <a:gd name="T25" fmla="*/ 995 h 4320"/>
                <a:gd name="T26" fmla="*/ 0 w 3780"/>
                <a:gd name="T27" fmla="*/ 1249 h 4320"/>
                <a:gd name="T28" fmla="*/ 180 w 3780"/>
                <a:gd name="T29" fmla="*/ 1276 h 4320"/>
                <a:gd name="T30" fmla="*/ 225 w 3780"/>
                <a:gd name="T31" fmla="*/ 1039 h 4320"/>
                <a:gd name="T32" fmla="*/ 352 w 3780"/>
                <a:gd name="T33" fmla="*/ 802 h 4320"/>
                <a:gd name="T34" fmla="*/ 552 w 3780"/>
                <a:gd name="T35" fmla="*/ 582 h 4320"/>
                <a:gd name="T36" fmla="*/ 814 w 3780"/>
                <a:gd name="T37" fmla="*/ 396 h 4320"/>
                <a:gd name="T38" fmla="*/ 1123 w 3780"/>
                <a:gd name="T39" fmla="*/ 258 h 4320"/>
                <a:gd name="T40" fmla="*/ 1472 w 3780"/>
                <a:gd name="T41" fmla="*/ 188 h 4320"/>
                <a:gd name="T42" fmla="*/ 1767 w 3780"/>
                <a:gd name="T43" fmla="*/ 188 h 4320"/>
                <a:gd name="T44" fmla="*/ 2117 w 3780"/>
                <a:gd name="T45" fmla="*/ 258 h 4320"/>
                <a:gd name="T46" fmla="*/ 2425 w 3780"/>
                <a:gd name="T47" fmla="*/ 396 h 4320"/>
                <a:gd name="T48" fmla="*/ 2687 w 3780"/>
                <a:gd name="T49" fmla="*/ 582 h 4320"/>
                <a:gd name="T50" fmla="*/ 2887 w 3780"/>
                <a:gd name="T51" fmla="*/ 802 h 4320"/>
                <a:gd name="T52" fmla="*/ 3015 w 3780"/>
                <a:gd name="T53" fmla="*/ 1039 h 4320"/>
                <a:gd name="T54" fmla="*/ 3060 w 3780"/>
                <a:gd name="T55" fmla="*/ 1276 h 4320"/>
                <a:gd name="T56" fmla="*/ 3060 w 3780"/>
                <a:gd name="T57" fmla="*/ 3154 h 4320"/>
                <a:gd name="T58" fmla="*/ 3045 w 3780"/>
                <a:gd name="T59" fmla="*/ 3716 h 4320"/>
                <a:gd name="T60" fmla="*/ 2958 w 3780"/>
                <a:gd name="T61" fmla="*/ 3858 h 4320"/>
                <a:gd name="T62" fmla="*/ 2815 w 3780"/>
                <a:gd name="T63" fmla="*/ 3944 h 4320"/>
                <a:gd name="T64" fmla="*/ 2519 w 3780"/>
                <a:gd name="T65" fmla="*/ 3870 h 4320"/>
                <a:gd name="T66" fmla="*/ 2493 w 3780"/>
                <a:gd name="T67" fmla="*/ 3806 h 4320"/>
                <a:gd name="T68" fmla="*/ 1702 w 3780"/>
                <a:gd name="T69" fmla="*/ 3780 h 4320"/>
                <a:gd name="T70" fmla="*/ 1600 w 3780"/>
                <a:gd name="T71" fmla="*/ 3801 h 4320"/>
                <a:gd name="T72" fmla="*/ 1499 w 3780"/>
                <a:gd name="T73" fmla="*/ 3879 h 4320"/>
                <a:gd name="T74" fmla="*/ 1445 w 3780"/>
                <a:gd name="T75" fmla="*/ 4001 h 4320"/>
                <a:gd name="T76" fmla="*/ 1445 w 3780"/>
                <a:gd name="T77" fmla="*/ 4112 h 4320"/>
                <a:gd name="T78" fmla="*/ 1499 w 3780"/>
                <a:gd name="T79" fmla="*/ 4224 h 4320"/>
                <a:gd name="T80" fmla="*/ 1600 w 3780"/>
                <a:gd name="T81" fmla="*/ 4300 h 4320"/>
                <a:gd name="T82" fmla="*/ 2430 w 3780"/>
                <a:gd name="T83" fmla="*/ 4320 h 4320"/>
                <a:gd name="T84" fmla="*/ 2493 w 3780"/>
                <a:gd name="T85" fmla="*/ 4293 h 4320"/>
                <a:gd name="T86" fmla="*/ 2519 w 3780"/>
                <a:gd name="T87" fmla="*/ 4140 h 4320"/>
                <a:gd name="T88" fmla="*/ 2791 w 3780"/>
                <a:gd name="T89" fmla="*/ 4134 h 4320"/>
                <a:gd name="T90" fmla="*/ 2917 w 3780"/>
                <a:gd name="T91" fmla="*/ 4098 h 4320"/>
                <a:gd name="T92" fmla="*/ 3028 w 3780"/>
                <a:gd name="T93" fmla="*/ 4035 h 4320"/>
                <a:gd name="T94" fmla="*/ 3119 w 3780"/>
                <a:gd name="T95" fmla="*/ 3947 h 4320"/>
                <a:gd name="T96" fmla="*/ 3187 w 3780"/>
                <a:gd name="T97" fmla="*/ 3840 h 4320"/>
                <a:gd name="T98" fmla="*/ 3229 w 3780"/>
                <a:gd name="T99" fmla="*/ 3717 h 4320"/>
                <a:gd name="T100" fmla="*/ 3240 w 3780"/>
                <a:gd name="T101" fmla="*/ 3241 h 4320"/>
                <a:gd name="T102" fmla="*/ 3740 w 3780"/>
                <a:gd name="T103" fmla="*/ 3226 h 4320"/>
                <a:gd name="T104" fmla="*/ 3780 w 3780"/>
                <a:gd name="T105" fmla="*/ 3150 h 4320"/>
                <a:gd name="T106" fmla="*/ 3765 w 3780"/>
                <a:gd name="T107" fmla="*/ 1660 h 4320"/>
                <a:gd name="T108" fmla="*/ 3689 w 3780"/>
                <a:gd name="T109" fmla="*/ 1621 h 4320"/>
                <a:gd name="T110" fmla="*/ 1685 w 3780"/>
                <a:gd name="T111" fmla="*/ 4139 h 4320"/>
                <a:gd name="T112" fmla="*/ 1626 w 3780"/>
                <a:gd name="T113" fmla="*/ 4083 h 4320"/>
                <a:gd name="T114" fmla="*/ 1626 w 3780"/>
                <a:gd name="T115" fmla="*/ 4010 h 4320"/>
                <a:gd name="T116" fmla="*/ 1685 w 3780"/>
                <a:gd name="T117" fmla="*/ 3963 h 4320"/>
                <a:gd name="T118" fmla="*/ 3240 w 3780"/>
                <a:gd name="T119" fmla="*/ 3060 h 4320"/>
                <a:gd name="T120" fmla="*/ 3600 w 3780"/>
                <a:gd name="T121" fmla="*/ 306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80" h="4320">
                  <a:moveTo>
                    <a:pt x="3689" y="1621"/>
                  </a:moveTo>
                  <a:lnTo>
                    <a:pt x="3240" y="1621"/>
                  </a:lnTo>
                  <a:lnTo>
                    <a:pt x="3240" y="1276"/>
                  </a:lnTo>
                  <a:lnTo>
                    <a:pt x="3240" y="1276"/>
                  </a:lnTo>
                  <a:lnTo>
                    <a:pt x="3240" y="1249"/>
                  </a:lnTo>
                  <a:lnTo>
                    <a:pt x="3238" y="1220"/>
                  </a:lnTo>
                  <a:lnTo>
                    <a:pt x="3231" y="1165"/>
                  </a:lnTo>
                  <a:lnTo>
                    <a:pt x="3221" y="1108"/>
                  </a:lnTo>
                  <a:lnTo>
                    <a:pt x="3208" y="1052"/>
                  </a:lnTo>
                  <a:lnTo>
                    <a:pt x="3189" y="995"/>
                  </a:lnTo>
                  <a:lnTo>
                    <a:pt x="3169" y="940"/>
                  </a:lnTo>
                  <a:lnTo>
                    <a:pt x="3144" y="883"/>
                  </a:lnTo>
                  <a:lnTo>
                    <a:pt x="3115" y="827"/>
                  </a:lnTo>
                  <a:lnTo>
                    <a:pt x="3083" y="774"/>
                  </a:lnTo>
                  <a:lnTo>
                    <a:pt x="3048" y="718"/>
                  </a:lnTo>
                  <a:lnTo>
                    <a:pt x="3010" y="666"/>
                  </a:lnTo>
                  <a:lnTo>
                    <a:pt x="2968" y="613"/>
                  </a:lnTo>
                  <a:lnTo>
                    <a:pt x="2922" y="562"/>
                  </a:lnTo>
                  <a:lnTo>
                    <a:pt x="2875" y="512"/>
                  </a:lnTo>
                  <a:lnTo>
                    <a:pt x="2825" y="465"/>
                  </a:lnTo>
                  <a:lnTo>
                    <a:pt x="2771" y="418"/>
                  </a:lnTo>
                  <a:lnTo>
                    <a:pt x="2716" y="373"/>
                  </a:lnTo>
                  <a:lnTo>
                    <a:pt x="2657" y="329"/>
                  </a:lnTo>
                  <a:lnTo>
                    <a:pt x="2597" y="287"/>
                  </a:lnTo>
                  <a:lnTo>
                    <a:pt x="2533" y="248"/>
                  </a:lnTo>
                  <a:lnTo>
                    <a:pt x="2467" y="211"/>
                  </a:lnTo>
                  <a:lnTo>
                    <a:pt x="2400" y="178"/>
                  </a:lnTo>
                  <a:lnTo>
                    <a:pt x="2330" y="146"/>
                  </a:lnTo>
                  <a:lnTo>
                    <a:pt x="2258" y="117"/>
                  </a:lnTo>
                  <a:lnTo>
                    <a:pt x="2184" y="91"/>
                  </a:lnTo>
                  <a:lnTo>
                    <a:pt x="2108" y="67"/>
                  </a:lnTo>
                  <a:lnTo>
                    <a:pt x="2031" y="49"/>
                  </a:lnTo>
                  <a:lnTo>
                    <a:pt x="1950" y="32"/>
                  </a:lnTo>
                  <a:lnTo>
                    <a:pt x="1870" y="18"/>
                  </a:lnTo>
                  <a:lnTo>
                    <a:pt x="1788" y="8"/>
                  </a:lnTo>
                  <a:lnTo>
                    <a:pt x="1705" y="3"/>
                  </a:lnTo>
                  <a:lnTo>
                    <a:pt x="1620" y="0"/>
                  </a:lnTo>
                  <a:lnTo>
                    <a:pt x="1620" y="0"/>
                  </a:lnTo>
                  <a:lnTo>
                    <a:pt x="1534" y="3"/>
                  </a:lnTo>
                  <a:lnTo>
                    <a:pt x="1452" y="8"/>
                  </a:lnTo>
                  <a:lnTo>
                    <a:pt x="1370" y="18"/>
                  </a:lnTo>
                  <a:lnTo>
                    <a:pt x="1287" y="32"/>
                  </a:lnTo>
                  <a:lnTo>
                    <a:pt x="1209" y="49"/>
                  </a:lnTo>
                  <a:lnTo>
                    <a:pt x="1131" y="67"/>
                  </a:lnTo>
                  <a:lnTo>
                    <a:pt x="1056" y="91"/>
                  </a:lnTo>
                  <a:lnTo>
                    <a:pt x="982" y="117"/>
                  </a:lnTo>
                  <a:lnTo>
                    <a:pt x="910" y="146"/>
                  </a:lnTo>
                  <a:lnTo>
                    <a:pt x="839" y="178"/>
                  </a:lnTo>
                  <a:lnTo>
                    <a:pt x="772" y="211"/>
                  </a:lnTo>
                  <a:lnTo>
                    <a:pt x="707" y="248"/>
                  </a:lnTo>
                  <a:lnTo>
                    <a:pt x="643" y="287"/>
                  </a:lnTo>
                  <a:lnTo>
                    <a:pt x="582" y="329"/>
                  </a:lnTo>
                  <a:lnTo>
                    <a:pt x="524" y="373"/>
                  </a:lnTo>
                  <a:lnTo>
                    <a:pt x="468" y="418"/>
                  </a:lnTo>
                  <a:lnTo>
                    <a:pt x="415" y="465"/>
                  </a:lnTo>
                  <a:lnTo>
                    <a:pt x="364" y="512"/>
                  </a:lnTo>
                  <a:lnTo>
                    <a:pt x="316" y="562"/>
                  </a:lnTo>
                  <a:lnTo>
                    <a:pt x="272" y="613"/>
                  </a:lnTo>
                  <a:lnTo>
                    <a:pt x="230" y="666"/>
                  </a:lnTo>
                  <a:lnTo>
                    <a:pt x="191" y="718"/>
                  </a:lnTo>
                  <a:lnTo>
                    <a:pt x="156" y="774"/>
                  </a:lnTo>
                  <a:lnTo>
                    <a:pt x="124" y="827"/>
                  </a:lnTo>
                  <a:lnTo>
                    <a:pt x="96" y="883"/>
                  </a:lnTo>
                  <a:lnTo>
                    <a:pt x="70" y="940"/>
                  </a:lnTo>
                  <a:lnTo>
                    <a:pt x="50" y="995"/>
                  </a:lnTo>
                  <a:lnTo>
                    <a:pt x="32" y="1052"/>
                  </a:lnTo>
                  <a:lnTo>
                    <a:pt x="18" y="1108"/>
                  </a:lnTo>
                  <a:lnTo>
                    <a:pt x="8" y="1165"/>
                  </a:lnTo>
                  <a:lnTo>
                    <a:pt x="2" y="1220"/>
                  </a:lnTo>
                  <a:lnTo>
                    <a:pt x="0" y="1249"/>
                  </a:lnTo>
                  <a:lnTo>
                    <a:pt x="0" y="1276"/>
                  </a:lnTo>
                  <a:lnTo>
                    <a:pt x="0" y="1422"/>
                  </a:lnTo>
                  <a:lnTo>
                    <a:pt x="180" y="1422"/>
                  </a:lnTo>
                  <a:lnTo>
                    <a:pt x="180" y="1276"/>
                  </a:lnTo>
                  <a:lnTo>
                    <a:pt x="180" y="1276"/>
                  </a:lnTo>
                  <a:lnTo>
                    <a:pt x="181" y="1229"/>
                  </a:lnTo>
                  <a:lnTo>
                    <a:pt x="186" y="1182"/>
                  </a:lnTo>
                  <a:lnTo>
                    <a:pt x="196" y="1135"/>
                  </a:lnTo>
                  <a:lnTo>
                    <a:pt x="208" y="1086"/>
                  </a:lnTo>
                  <a:lnTo>
                    <a:pt x="225" y="1039"/>
                  </a:lnTo>
                  <a:lnTo>
                    <a:pt x="243" y="990"/>
                  </a:lnTo>
                  <a:lnTo>
                    <a:pt x="267" y="943"/>
                  </a:lnTo>
                  <a:lnTo>
                    <a:pt x="292" y="896"/>
                  </a:lnTo>
                  <a:lnTo>
                    <a:pt x="321" y="849"/>
                  </a:lnTo>
                  <a:lnTo>
                    <a:pt x="352" y="802"/>
                  </a:lnTo>
                  <a:lnTo>
                    <a:pt x="388" y="757"/>
                  </a:lnTo>
                  <a:lnTo>
                    <a:pt x="425" y="712"/>
                  </a:lnTo>
                  <a:lnTo>
                    <a:pt x="465" y="668"/>
                  </a:lnTo>
                  <a:lnTo>
                    <a:pt x="507" y="624"/>
                  </a:lnTo>
                  <a:lnTo>
                    <a:pt x="552" y="582"/>
                  </a:lnTo>
                  <a:lnTo>
                    <a:pt x="601" y="542"/>
                  </a:lnTo>
                  <a:lnTo>
                    <a:pt x="651" y="503"/>
                  </a:lnTo>
                  <a:lnTo>
                    <a:pt x="703" y="467"/>
                  </a:lnTo>
                  <a:lnTo>
                    <a:pt x="757" y="430"/>
                  </a:lnTo>
                  <a:lnTo>
                    <a:pt x="814" y="396"/>
                  </a:lnTo>
                  <a:lnTo>
                    <a:pt x="871" y="364"/>
                  </a:lnTo>
                  <a:lnTo>
                    <a:pt x="932" y="334"/>
                  </a:lnTo>
                  <a:lnTo>
                    <a:pt x="994" y="307"/>
                  </a:lnTo>
                  <a:lnTo>
                    <a:pt x="1057" y="282"/>
                  </a:lnTo>
                  <a:lnTo>
                    <a:pt x="1123" y="258"/>
                  </a:lnTo>
                  <a:lnTo>
                    <a:pt x="1190" y="240"/>
                  </a:lnTo>
                  <a:lnTo>
                    <a:pt x="1259" y="222"/>
                  </a:lnTo>
                  <a:lnTo>
                    <a:pt x="1329" y="208"/>
                  </a:lnTo>
                  <a:lnTo>
                    <a:pt x="1400" y="196"/>
                  </a:lnTo>
                  <a:lnTo>
                    <a:pt x="1472" y="188"/>
                  </a:lnTo>
                  <a:lnTo>
                    <a:pt x="1546" y="183"/>
                  </a:lnTo>
                  <a:lnTo>
                    <a:pt x="1620" y="181"/>
                  </a:lnTo>
                  <a:lnTo>
                    <a:pt x="1620" y="181"/>
                  </a:lnTo>
                  <a:lnTo>
                    <a:pt x="1694" y="183"/>
                  </a:lnTo>
                  <a:lnTo>
                    <a:pt x="1767" y="188"/>
                  </a:lnTo>
                  <a:lnTo>
                    <a:pt x="1840" y="196"/>
                  </a:lnTo>
                  <a:lnTo>
                    <a:pt x="1910" y="208"/>
                  </a:lnTo>
                  <a:lnTo>
                    <a:pt x="1981" y="222"/>
                  </a:lnTo>
                  <a:lnTo>
                    <a:pt x="2049" y="240"/>
                  </a:lnTo>
                  <a:lnTo>
                    <a:pt x="2117" y="258"/>
                  </a:lnTo>
                  <a:lnTo>
                    <a:pt x="2182" y="282"/>
                  </a:lnTo>
                  <a:lnTo>
                    <a:pt x="2246" y="307"/>
                  </a:lnTo>
                  <a:lnTo>
                    <a:pt x="2308" y="334"/>
                  </a:lnTo>
                  <a:lnTo>
                    <a:pt x="2368" y="364"/>
                  </a:lnTo>
                  <a:lnTo>
                    <a:pt x="2425" y="396"/>
                  </a:lnTo>
                  <a:lnTo>
                    <a:pt x="2483" y="430"/>
                  </a:lnTo>
                  <a:lnTo>
                    <a:pt x="2536" y="467"/>
                  </a:lnTo>
                  <a:lnTo>
                    <a:pt x="2588" y="503"/>
                  </a:lnTo>
                  <a:lnTo>
                    <a:pt x="2639" y="542"/>
                  </a:lnTo>
                  <a:lnTo>
                    <a:pt x="2687" y="582"/>
                  </a:lnTo>
                  <a:lnTo>
                    <a:pt x="2731" y="624"/>
                  </a:lnTo>
                  <a:lnTo>
                    <a:pt x="2775" y="668"/>
                  </a:lnTo>
                  <a:lnTo>
                    <a:pt x="2815" y="712"/>
                  </a:lnTo>
                  <a:lnTo>
                    <a:pt x="2852" y="757"/>
                  </a:lnTo>
                  <a:lnTo>
                    <a:pt x="2887" y="802"/>
                  </a:lnTo>
                  <a:lnTo>
                    <a:pt x="2919" y="849"/>
                  </a:lnTo>
                  <a:lnTo>
                    <a:pt x="2947" y="896"/>
                  </a:lnTo>
                  <a:lnTo>
                    <a:pt x="2973" y="943"/>
                  </a:lnTo>
                  <a:lnTo>
                    <a:pt x="2994" y="990"/>
                  </a:lnTo>
                  <a:lnTo>
                    <a:pt x="3015" y="1039"/>
                  </a:lnTo>
                  <a:lnTo>
                    <a:pt x="3031" y="1086"/>
                  </a:lnTo>
                  <a:lnTo>
                    <a:pt x="3043" y="1135"/>
                  </a:lnTo>
                  <a:lnTo>
                    <a:pt x="3053" y="1182"/>
                  </a:lnTo>
                  <a:lnTo>
                    <a:pt x="3058" y="1229"/>
                  </a:lnTo>
                  <a:lnTo>
                    <a:pt x="3060" y="1276"/>
                  </a:lnTo>
                  <a:lnTo>
                    <a:pt x="3060" y="1710"/>
                  </a:lnTo>
                  <a:lnTo>
                    <a:pt x="3060" y="1801"/>
                  </a:lnTo>
                  <a:lnTo>
                    <a:pt x="3060" y="3150"/>
                  </a:lnTo>
                  <a:lnTo>
                    <a:pt x="3060" y="3150"/>
                  </a:lnTo>
                  <a:lnTo>
                    <a:pt x="3060" y="3154"/>
                  </a:lnTo>
                  <a:lnTo>
                    <a:pt x="3060" y="3612"/>
                  </a:lnTo>
                  <a:lnTo>
                    <a:pt x="3060" y="3612"/>
                  </a:lnTo>
                  <a:lnTo>
                    <a:pt x="3058" y="3647"/>
                  </a:lnTo>
                  <a:lnTo>
                    <a:pt x="3053" y="3682"/>
                  </a:lnTo>
                  <a:lnTo>
                    <a:pt x="3045" y="3716"/>
                  </a:lnTo>
                  <a:lnTo>
                    <a:pt x="3033" y="3748"/>
                  </a:lnTo>
                  <a:lnTo>
                    <a:pt x="3018" y="3778"/>
                  </a:lnTo>
                  <a:lnTo>
                    <a:pt x="2999" y="3806"/>
                  </a:lnTo>
                  <a:lnTo>
                    <a:pt x="2979" y="3833"/>
                  </a:lnTo>
                  <a:lnTo>
                    <a:pt x="2958" y="3858"/>
                  </a:lnTo>
                  <a:lnTo>
                    <a:pt x="2932" y="3880"/>
                  </a:lnTo>
                  <a:lnTo>
                    <a:pt x="2905" y="3900"/>
                  </a:lnTo>
                  <a:lnTo>
                    <a:pt x="2877" y="3919"/>
                  </a:lnTo>
                  <a:lnTo>
                    <a:pt x="2847" y="3932"/>
                  </a:lnTo>
                  <a:lnTo>
                    <a:pt x="2815" y="3944"/>
                  </a:lnTo>
                  <a:lnTo>
                    <a:pt x="2781" y="3952"/>
                  </a:lnTo>
                  <a:lnTo>
                    <a:pt x="2746" y="3959"/>
                  </a:lnTo>
                  <a:lnTo>
                    <a:pt x="2711" y="3961"/>
                  </a:lnTo>
                  <a:lnTo>
                    <a:pt x="2519" y="3961"/>
                  </a:lnTo>
                  <a:lnTo>
                    <a:pt x="2519" y="3870"/>
                  </a:lnTo>
                  <a:lnTo>
                    <a:pt x="2519" y="3870"/>
                  </a:lnTo>
                  <a:lnTo>
                    <a:pt x="2518" y="3852"/>
                  </a:lnTo>
                  <a:lnTo>
                    <a:pt x="2513" y="3835"/>
                  </a:lnTo>
                  <a:lnTo>
                    <a:pt x="2504" y="3820"/>
                  </a:lnTo>
                  <a:lnTo>
                    <a:pt x="2493" y="3806"/>
                  </a:lnTo>
                  <a:lnTo>
                    <a:pt x="2479" y="3796"/>
                  </a:lnTo>
                  <a:lnTo>
                    <a:pt x="2464" y="3788"/>
                  </a:lnTo>
                  <a:lnTo>
                    <a:pt x="2447" y="3783"/>
                  </a:lnTo>
                  <a:lnTo>
                    <a:pt x="2430" y="3780"/>
                  </a:lnTo>
                  <a:lnTo>
                    <a:pt x="1702" y="3780"/>
                  </a:lnTo>
                  <a:lnTo>
                    <a:pt x="1702" y="3780"/>
                  </a:lnTo>
                  <a:lnTo>
                    <a:pt x="1675" y="3781"/>
                  </a:lnTo>
                  <a:lnTo>
                    <a:pt x="1648" y="3786"/>
                  </a:lnTo>
                  <a:lnTo>
                    <a:pt x="1623" y="3793"/>
                  </a:lnTo>
                  <a:lnTo>
                    <a:pt x="1600" y="3801"/>
                  </a:lnTo>
                  <a:lnTo>
                    <a:pt x="1576" y="3813"/>
                  </a:lnTo>
                  <a:lnTo>
                    <a:pt x="1556" y="3827"/>
                  </a:lnTo>
                  <a:lnTo>
                    <a:pt x="1536" y="3842"/>
                  </a:lnTo>
                  <a:lnTo>
                    <a:pt x="1516" y="3858"/>
                  </a:lnTo>
                  <a:lnTo>
                    <a:pt x="1499" y="3879"/>
                  </a:lnTo>
                  <a:lnTo>
                    <a:pt x="1484" y="3900"/>
                  </a:lnTo>
                  <a:lnTo>
                    <a:pt x="1472" y="3922"/>
                  </a:lnTo>
                  <a:lnTo>
                    <a:pt x="1460" y="3947"/>
                  </a:lnTo>
                  <a:lnTo>
                    <a:pt x="1452" y="3973"/>
                  </a:lnTo>
                  <a:lnTo>
                    <a:pt x="1445" y="4001"/>
                  </a:lnTo>
                  <a:lnTo>
                    <a:pt x="1442" y="4030"/>
                  </a:lnTo>
                  <a:lnTo>
                    <a:pt x="1440" y="4058"/>
                  </a:lnTo>
                  <a:lnTo>
                    <a:pt x="1440" y="4058"/>
                  </a:lnTo>
                  <a:lnTo>
                    <a:pt x="1442" y="4085"/>
                  </a:lnTo>
                  <a:lnTo>
                    <a:pt x="1445" y="4112"/>
                  </a:lnTo>
                  <a:lnTo>
                    <a:pt x="1452" y="4137"/>
                  </a:lnTo>
                  <a:lnTo>
                    <a:pt x="1460" y="4161"/>
                  </a:lnTo>
                  <a:lnTo>
                    <a:pt x="1472" y="4184"/>
                  </a:lnTo>
                  <a:lnTo>
                    <a:pt x="1484" y="4204"/>
                  </a:lnTo>
                  <a:lnTo>
                    <a:pt x="1499" y="4224"/>
                  </a:lnTo>
                  <a:lnTo>
                    <a:pt x="1516" y="4243"/>
                  </a:lnTo>
                  <a:lnTo>
                    <a:pt x="1536" y="4261"/>
                  </a:lnTo>
                  <a:lnTo>
                    <a:pt x="1556" y="4276"/>
                  </a:lnTo>
                  <a:lnTo>
                    <a:pt x="1576" y="4288"/>
                  </a:lnTo>
                  <a:lnTo>
                    <a:pt x="1600" y="4300"/>
                  </a:lnTo>
                  <a:lnTo>
                    <a:pt x="1623" y="4308"/>
                  </a:lnTo>
                  <a:lnTo>
                    <a:pt x="1648" y="4315"/>
                  </a:lnTo>
                  <a:lnTo>
                    <a:pt x="1675" y="4318"/>
                  </a:lnTo>
                  <a:lnTo>
                    <a:pt x="1702" y="4320"/>
                  </a:lnTo>
                  <a:lnTo>
                    <a:pt x="2430" y="4320"/>
                  </a:lnTo>
                  <a:lnTo>
                    <a:pt x="2430" y="4320"/>
                  </a:lnTo>
                  <a:lnTo>
                    <a:pt x="2447" y="4318"/>
                  </a:lnTo>
                  <a:lnTo>
                    <a:pt x="2464" y="4313"/>
                  </a:lnTo>
                  <a:lnTo>
                    <a:pt x="2479" y="4305"/>
                  </a:lnTo>
                  <a:lnTo>
                    <a:pt x="2493" y="4293"/>
                  </a:lnTo>
                  <a:lnTo>
                    <a:pt x="2504" y="4280"/>
                  </a:lnTo>
                  <a:lnTo>
                    <a:pt x="2513" y="4265"/>
                  </a:lnTo>
                  <a:lnTo>
                    <a:pt x="2518" y="4248"/>
                  </a:lnTo>
                  <a:lnTo>
                    <a:pt x="2519" y="4231"/>
                  </a:lnTo>
                  <a:lnTo>
                    <a:pt x="2519" y="4140"/>
                  </a:lnTo>
                  <a:lnTo>
                    <a:pt x="2711" y="4140"/>
                  </a:lnTo>
                  <a:lnTo>
                    <a:pt x="2711" y="4140"/>
                  </a:lnTo>
                  <a:lnTo>
                    <a:pt x="2738" y="4140"/>
                  </a:lnTo>
                  <a:lnTo>
                    <a:pt x="2765" y="4137"/>
                  </a:lnTo>
                  <a:lnTo>
                    <a:pt x="2791" y="4134"/>
                  </a:lnTo>
                  <a:lnTo>
                    <a:pt x="2818" y="4130"/>
                  </a:lnTo>
                  <a:lnTo>
                    <a:pt x="2843" y="4124"/>
                  </a:lnTo>
                  <a:lnTo>
                    <a:pt x="2869" y="4117"/>
                  </a:lnTo>
                  <a:lnTo>
                    <a:pt x="2892" y="4109"/>
                  </a:lnTo>
                  <a:lnTo>
                    <a:pt x="2917" y="4098"/>
                  </a:lnTo>
                  <a:lnTo>
                    <a:pt x="2941" y="4088"/>
                  </a:lnTo>
                  <a:lnTo>
                    <a:pt x="2963" y="4077"/>
                  </a:lnTo>
                  <a:lnTo>
                    <a:pt x="2984" y="4063"/>
                  </a:lnTo>
                  <a:lnTo>
                    <a:pt x="3006" y="4050"/>
                  </a:lnTo>
                  <a:lnTo>
                    <a:pt x="3028" y="4035"/>
                  </a:lnTo>
                  <a:lnTo>
                    <a:pt x="3046" y="4020"/>
                  </a:lnTo>
                  <a:lnTo>
                    <a:pt x="3067" y="4003"/>
                  </a:lnTo>
                  <a:lnTo>
                    <a:pt x="3085" y="3986"/>
                  </a:lnTo>
                  <a:lnTo>
                    <a:pt x="3102" y="3968"/>
                  </a:lnTo>
                  <a:lnTo>
                    <a:pt x="3119" y="3947"/>
                  </a:lnTo>
                  <a:lnTo>
                    <a:pt x="3135" y="3927"/>
                  </a:lnTo>
                  <a:lnTo>
                    <a:pt x="3149" y="3907"/>
                  </a:lnTo>
                  <a:lnTo>
                    <a:pt x="3164" y="3885"/>
                  </a:lnTo>
                  <a:lnTo>
                    <a:pt x="3176" y="3863"/>
                  </a:lnTo>
                  <a:lnTo>
                    <a:pt x="3187" y="3840"/>
                  </a:lnTo>
                  <a:lnTo>
                    <a:pt x="3198" y="3818"/>
                  </a:lnTo>
                  <a:lnTo>
                    <a:pt x="3208" y="3793"/>
                  </a:lnTo>
                  <a:lnTo>
                    <a:pt x="3216" y="3770"/>
                  </a:lnTo>
                  <a:lnTo>
                    <a:pt x="3223" y="3744"/>
                  </a:lnTo>
                  <a:lnTo>
                    <a:pt x="3229" y="3717"/>
                  </a:lnTo>
                  <a:lnTo>
                    <a:pt x="3234" y="3692"/>
                  </a:lnTo>
                  <a:lnTo>
                    <a:pt x="3238" y="3665"/>
                  </a:lnTo>
                  <a:lnTo>
                    <a:pt x="3240" y="3639"/>
                  </a:lnTo>
                  <a:lnTo>
                    <a:pt x="3240" y="3612"/>
                  </a:lnTo>
                  <a:lnTo>
                    <a:pt x="3240" y="3241"/>
                  </a:lnTo>
                  <a:lnTo>
                    <a:pt x="3689" y="3241"/>
                  </a:lnTo>
                  <a:lnTo>
                    <a:pt x="3689" y="3241"/>
                  </a:lnTo>
                  <a:lnTo>
                    <a:pt x="3708" y="3239"/>
                  </a:lnTo>
                  <a:lnTo>
                    <a:pt x="3725" y="3232"/>
                  </a:lnTo>
                  <a:lnTo>
                    <a:pt x="3740" y="3226"/>
                  </a:lnTo>
                  <a:lnTo>
                    <a:pt x="3753" y="3214"/>
                  </a:lnTo>
                  <a:lnTo>
                    <a:pt x="3765" y="3201"/>
                  </a:lnTo>
                  <a:lnTo>
                    <a:pt x="3773" y="3185"/>
                  </a:lnTo>
                  <a:lnTo>
                    <a:pt x="3778" y="3169"/>
                  </a:lnTo>
                  <a:lnTo>
                    <a:pt x="3780" y="3150"/>
                  </a:lnTo>
                  <a:lnTo>
                    <a:pt x="3780" y="1710"/>
                  </a:lnTo>
                  <a:lnTo>
                    <a:pt x="3780" y="1710"/>
                  </a:lnTo>
                  <a:lnTo>
                    <a:pt x="3778" y="1692"/>
                  </a:lnTo>
                  <a:lnTo>
                    <a:pt x="3773" y="1675"/>
                  </a:lnTo>
                  <a:lnTo>
                    <a:pt x="3765" y="1660"/>
                  </a:lnTo>
                  <a:lnTo>
                    <a:pt x="3753" y="1646"/>
                  </a:lnTo>
                  <a:lnTo>
                    <a:pt x="3740" y="1636"/>
                  </a:lnTo>
                  <a:lnTo>
                    <a:pt x="3725" y="1628"/>
                  </a:lnTo>
                  <a:lnTo>
                    <a:pt x="3708" y="1623"/>
                  </a:lnTo>
                  <a:lnTo>
                    <a:pt x="3689" y="1621"/>
                  </a:lnTo>
                  <a:lnTo>
                    <a:pt x="3689" y="1621"/>
                  </a:lnTo>
                  <a:close/>
                  <a:moveTo>
                    <a:pt x="2340" y="4140"/>
                  </a:moveTo>
                  <a:lnTo>
                    <a:pt x="1702" y="4140"/>
                  </a:lnTo>
                  <a:lnTo>
                    <a:pt x="1702" y="4140"/>
                  </a:lnTo>
                  <a:lnTo>
                    <a:pt x="1685" y="4139"/>
                  </a:lnTo>
                  <a:lnTo>
                    <a:pt x="1670" y="4134"/>
                  </a:lnTo>
                  <a:lnTo>
                    <a:pt x="1655" y="4125"/>
                  </a:lnTo>
                  <a:lnTo>
                    <a:pt x="1643" y="4114"/>
                  </a:lnTo>
                  <a:lnTo>
                    <a:pt x="1633" y="4100"/>
                  </a:lnTo>
                  <a:lnTo>
                    <a:pt x="1626" y="4083"/>
                  </a:lnTo>
                  <a:lnTo>
                    <a:pt x="1621" y="4063"/>
                  </a:lnTo>
                  <a:lnTo>
                    <a:pt x="1620" y="4041"/>
                  </a:lnTo>
                  <a:lnTo>
                    <a:pt x="1620" y="4041"/>
                  </a:lnTo>
                  <a:lnTo>
                    <a:pt x="1621" y="4025"/>
                  </a:lnTo>
                  <a:lnTo>
                    <a:pt x="1626" y="4010"/>
                  </a:lnTo>
                  <a:lnTo>
                    <a:pt x="1633" y="3996"/>
                  </a:lnTo>
                  <a:lnTo>
                    <a:pt x="1643" y="3984"/>
                  </a:lnTo>
                  <a:lnTo>
                    <a:pt x="1655" y="3974"/>
                  </a:lnTo>
                  <a:lnTo>
                    <a:pt x="1670" y="3968"/>
                  </a:lnTo>
                  <a:lnTo>
                    <a:pt x="1685" y="3963"/>
                  </a:lnTo>
                  <a:lnTo>
                    <a:pt x="1702" y="3961"/>
                  </a:lnTo>
                  <a:lnTo>
                    <a:pt x="2340" y="3961"/>
                  </a:lnTo>
                  <a:lnTo>
                    <a:pt x="2340" y="4140"/>
                  </a:lnTo>
                  <a:close/>
                  <a:moveTo>
                    <a:pt x="3600" y="3060"/>
                  </a:moveTo>
                  <a:lnTo>
                    <a:pt x="3240" y="3060"/>
                  </a:lnTo>
                  <a:lnTo>
                    <a:pt x="3240" y="3060"/>
                  </a:lnTo>
                  <a:lnTo>
                    <a:pt x="3240" y="3056"/>
                  </a:lnTo>
                  <a:lnTo>
                    <a:pt x="3240" y="1801"/>
                  </a:lnTo>
                  <a:lnTo>
                    <a:pt x="3600" y="1801"/>
                  </a:lnTo>
                  <a:lnTo>
                    <a:pt x="3600" y="30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descr=" " title=" ">
              <a:extLst>
                <a:ext uri="{FF2B5EF4-FFF2-40B4-BE49-F238E27FC236}">
                  <a16:creationId xmlns:a16="http://schemas.microsoft.com/office/drawing/2014/main" id="{22974EA6-E198-4121-8648-BF96344FC6B0}"/>
                </a:ext>
              </a:extLst>
            </p:cNvPr>
            <p:cNvSpPr>
              <a:spLocks noEditPoints="1"/>
            </p:cNvSpPr>
            <p:nvPr/>
          </p:nvSpPr>
          <p:spPr bwMode="auto">
            <a:xfrm>
              <a:off x="6024371" y="1561108"/>
              <a:ext cx="213445" cy="272711"/>
            </a:xfrm>
            <a:custGeom>
              <a:avLst/>
              <a:gdLst>
                <a:gd name="T0" fmla="*/ 2515 w 2521"/>
                <a:gd name="T1" fmla="*/ 1130 h 3221"/>
                <a:gd name="T2" fmla="*/ 2444 w 2521"/>
                <a:gd name="T3" fmla="*/ 826 h 3221"/>
                <a:gd name="T4" fmla="*/ 2305 w 2521"/>
                <a:gd name="T5" fmla="*/ 556 h 3221"/>
                <a:gd name="T6" fmla="*/ 2107 w 2521"/>
                <a:gd name="T7" fmla="*/ 328 h 3221"/>
                <a:gd name="T8" fmla="*/ 1860 w 2521"/>
                <a:gd name="T9" fmla="*/ 153 h 3221"/>
                <a:gd name="T10" fmla="*/ 1575 w 2521"/>
                <a:gd name="T11" fmla="*/ 41 h 3221"/>
                <a:gd name="T12" fmla="*/ 1261 w 2521"/>
                <a:gd name="T13" fmla="*/ 0 h 3221"/>
                <a:gd name="T14" fmla="*/ 1007 w 2521"/>
                <a:gd name="T15" fmla="*/ 25 h 3221"/>
                <a:gd name="T16" fmla="*/ 715 w 2521"/>
                <a:gd name="T17" fmla="*/ 124 h 3221"/>
                <a:gd name="T18" fmla="*/ 460 w 2521"/>
                <a:gd name="T19" fmla="*/ 289 h 3221"/>
                <a:gd name="T20" fmla="*/ 252 w 2521"/>
                <a:gd name="T21" fmla="*/ 507 h 3221"/>
                <a:gd name="T22" fmla="*/ 99 w 2521"/>
                <a:gd name="T23" fmla="*/ 771 h 3221"/>
                <a:gd name="T24" fmla="*/ 15 w 2521"/>
                <a:gd name="T25" fmla="*/ 1069 h 3221"/>
                <a:gd name="T26" fmla="*/ 0 w 2521"/>
                <a:gd name="T27" fmla="*/ 1581 h 3221"/>
                <a:gd name="T28" fmla="*/ 39 w 2521"/>
                <a:gd name="T29" fmla="*/ 1909 h 3221"/>
                <a:gd name="T30" fmla="*/ 146 w 2521"/>
                <a:gd name="T31" fmla="*/ 2254 h 3221"/>
                <a:gd name="T32" fmla="*/ 316 w 2521"/>
                <a:gd name="T33" fmla="*/ 2587 h 3221"/>
                <a:gd name="T34" fmla="*/ 541 w 2521"/>
                <a:gd name="T35" fmla="*/ 2877 h 3221"/>
                <a:gd name="T36" fmla="*/ 756 w 2521"/>
                <a:gd name="T37" fmla="*/ 3058 h 3221"/>
                <a:gd name="T38" fmla="*/ 903 w 2521"/>
                <a:gd name="T39" fmla="*/ 3140 h 3221"/>
                <a:gd name="T40" fmla="*/ 1061 w 2521"/>
                <a:gd name="T41" fmla="*/ 3196 h 3221"/>
                <a:gd name="T42" fmla="*/ 1227 w 2521"/>
                <a:gd name="T43" fmla="*/ 3221 h 3221"/>
                <a:gd name="T44" fmla="*/ 1355 w 2521"/>
                <a:gd name="T45" fmla="*/ 3216 h 3221"/>
                <a:gd name="T46" fmla="*/ 1509 w 2521"/>
                <a:gd name="T47" fmla="*/ 3182 h 3221"/>
                <a:gd name="T48" fmla="*/ 1659 w 2521"/>
                <a:gd name="T49" fmla="*/ 3120 h 3221"/>
                <a:gd name="T50" fmla="*/ 1907 w 2521"/>
                <a:gd name="T51" fmla="*/ 2951 h 3221"/>
                <a:gd name="T52" fmla="*/ 2145 w 2521"/>
                <a:gd name="T53" fmla="*/ 2691 h 3221"/>
                <a:gd name="T54" fmla="*/ 2335 w 2521"/>
                <a:gd name="T55" fmla="*/ 2378 h 3221"/>
                <a:gd name="T56" fmla="*/ 2463 w 2521"/>
                <a:gd name="T57" fmla="*/ 2036 h 3221"/>
                <a:gd name="T58" fmla="*/ 2520 w 2521"/>
                <a:gd name="T59" fmla="*/ 1690 h 3221"/>
                <a:gd name="T60" fmla="*/ 181 w 2521"/>
                <a:gd name="T61" fmla="*/ 1262 h 3221"/>
                <a:gd name="T62" fmla="*/ 215 w 2521"/>
                <a:gd name="T63" fmla="*/ 992 h 3221"/>
                <a:gd name="T64" fmla="*/ 311 w 2521"/>
                <a:gd name="T65" fmla="*/ 747 h 3221"/>
                <a:gd name="T66" fmla="*/ 462 w 2521"/>
                <a:gd name="T67" fmla="*/ 534 h 3221"/>
                <a:gd name="T68" fmla="*/ 656 w 2521"/>
                <a:gd name="T69" fmla="*/ 364 h 3221"/>
                <a:gd name="T70" fmla="*/ 890 w 2521"/>
                <a:gd name="T71" fmla="*/ 245 h 3221"/>
                <a:gd name="T72" fmla="*/ 1150 w 2521"/>
                <a:gd name="T73" fmla="*/ 185 h 3221"/>
                <a:gd name="T74" fmla="*/ 1372 w 2521"/>
                <a:gd name="T75" fmla="*/ 185 h 3221"/>
                <a:gd name="T76" fmla="*/ 1632 w 2521"/>
                <a:gd name="T77" fmla="*/ 245 h 3221"/>
                <a:gd name="T78" fmla="*/ 1865 w 2521"/>
                <a:gd name="T79" fmla="*/ 364 h 3221"/>
                <a:gd name="T80" fmla="*/ 2060 w 2521"/>
                <a:gd name="T81" fmla="*/ 534 h 3221"/>
                <a:gd name="T82" fmla="*/ 2211 w 2521"/>
                <a:gd name="T83" fmla="*/ 744 h 3221"/>
                <a:gd name="T84" fmla="*/ 2306 w 2521"/>
                <a:gd name="T85" fmla="*/ 989 h 3221"/>
                <a:gd name="T86" fmla="*/ 2340 w 2521"/>
                <a:gd name="T87" fmla="*/ 1257 h 3221"/>
                <a:gd name="T88" fmla="*/ 2328 w 2521"/>
                <a:gd name="T89" fmla="*/ 1801 h 3221"/>
                <a:gd name="T90" fmla="*/ 2253 w 2521"/>
                <a:gd name="T91" fmla="*/ 2107 h 3221"/>
                <a:gd name="T92" fmla="*/ 2118 w 2521"/>
                <a:gd name="T93" fmla="*/ 2402 h 3221"/>
                <a:gd name="T94" fmla="*/ 1937 w 2521"/>
                <a:gd name="T95" fmla="*/ 2665 h 3221"/>
                <a:gd name="T96" fmla="*/ 1717 w 2521"/>
                <a:gd name="T97" fmla="*/ 2874 h 3221"/>
                <a:gd name="T98" fmla="*/ 1471 w 2521"/>
                <a:gd name="T99" fmla="*/ 3004 h 3221"/>
                <a:gd name="T100" fmla="*/ 1341 w 2521"/>
                <a:gd name="T101" fmla="*/ 3035 h 3221"/>
                <a:gd name="T102" fmla="*/ 1232 w 2521"/>
                <a:gd name="T103" fmla="*/ 3040 h 3221"/>
                <a:gd name="T104" fmla="*/ 1096 w 2521"/>
                <a:gd name="T105" fmla="*/ 3018 h 3221"/>
                <a:gd name="T106" fmla="*/ 965 w 2521"/>
                <a:gd name="T107" fmla="*/ 2968 h 3221"/>
                <a:gd name="T108" fmla="*/ 745 w 2521"/>
                <a:gd name="T109" fmla="*/ 2818 h 3221"/>
                <a:gd name="T110" fmla="*/ 534 w 2521"/>
                <a:gd name="T111" fmla="*/ 2580 h 3221"/>
                <a:gd name="T112" fmla="*/ 364 w 2521"/>
                <a:gd name="T113" fmla="*/ 2296 h 3221"/>
                <a:gd name="T114" fmla="*/ 247 w 2521"/>
                <a:gd name="T115" fmla="*/ 1991 h 3221"/>
                <a:gd name="T116" fmla="*/ 187 w 2521"/>
                <a:gd name="T117" fmla="*/ 1692 h 3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21" h="3221">
                  <a:moveTo>
                    <a:pt x="2521" y="1622"/>
                  </a:moveTo>
                  <a:lnTo>
                    <a:pt x="2521" y="1257"/>
                  </a:lnTo>
                  <a:lnTo>
                    <a:pt x="2521" y="1257"/>
                  </a:lnTo>
                  <a:lnTo>
                    <a:pt x="2520" y="1194"/>
                  </a:lnTo>
                  <a:lnTo>
                    <a:pt x="2515" y="1130"/>
                  </a:lnTo>
                  <a:lnTo>
                    <a:pt x="2506" y="1066"/>
                  </a:lnTo>
                  <a:lnTo>
                    <a:pt x="2494" y="1006"/>
                  </a:lnTo>
                  <a:lnTo>
                    <a:pt x="2481" y="943"/>
                  </a:lnTo>
                  <a:lnTo>
                    <a:pt x="2464" y="885"/>
                  </a:lnTo>
                  <a:lnTo>
                    <a:pt x="2444" y="826"/>
                  </a:lnTo>
                  <a:lnTo>
                    <a:pt x="2422" y="769"/>
                  </a:lnTo>
                  <a:lnTo>
                    <a:pt x="2397" y="714"/>
                  </a:lnTo>
                  <a:lnTo>
                    <a:pt x="2369" y="660"/>
                  </a:lnTo>
                  <a:lnTo>
                    <a:pt x="2338" y="606"/>
                  </a:lnTo>
                  <a:lnTo>
                    <a:pt x="2305" y="556"/>
                  </a:lnTo>
                  <a:lnTo>
                    <a:pt x="2270" y="505"/>
                  </a:lnTo>
                  <a:lnTo>
                    <a:pt x="2233" y="458"/>
                  </a:lnTo>
                  <a:lnTo>
                    <a:pt x="2192" y="413"/>
                  </a:lnTo>
                  <a:lnTo>
                    <a:pt x="2152" y="369"/>
                  </a:lnTo>
                  <a:lnTo>
                    <a:pt x="2107" y="328"/>
                  </a:lnTo>
                  <a:lnTo>
                    <a:pt x="2061" y="287"/>
                  </a:lnTo>
                  <a:lnTo>
                    <a:pt x="2014" y="250"/>
                  </a:lnTo>
                  <a:lnTo>
                    <a:pt x="1964" y="215"/>
                  </a:lnTo>
                  <a:lnTo>
                    <a:pt x="1914" y="183"/>
                  </a:lnTo>
                  <a:lnTo>
                    <a:pt x="1860" y="153"/>
                  </a:lnTo>
                  <a:lnTo>
                    <a:pt x="1806" y="124"/>
                  </a:lnTo>
                  <a:lnTo>
                    <a:pt x="1751" y="99"/>
                  </a:lnTo>
                  <a:lnTo>
                    <a:pt x="1694" y="77"/>
                  </a:lnTo>
                  <a:lnTo>
                    <a:pt x="1635" y="57"/>
                  </a:lnTo>
                  <a:lnTo>
                    <a:pt x="1575" y="41"/>
                  </a:lnTo>
                  <a:lnTo>
                    <a:pt x="1514" y="25"/>
                  </a:lnTo>
                  <a:lnTo>
                    <a:pt x="1452" y="15"/>
                  </a:lnTo>
                  <a:lnTo>
                    <a:pt x="1390" y="7"/>
                  </a:lnTo>
                  <a:lnTo>
                    <a:pt x="1326" y="2"/>
                  </a:lnTo>
                  <a:lnTo>
                    <a:pt x="1261" y="0"/>
                  </a:lnTo>
                  <a:lnTo>
                    <a:pt x="1261" y="0"/>
                  </a:lnTo>
                  <a:lnTo>
                    <a:pt x="1195" y="2"/>
                  </a:lnTo>
                  <a:lnTo>
                    <a:pt x="1132" y="7"/>
                  </a:lnTo>
                  <a:lnTo>
                    <a:pt x="1069" y="15"/>
                  </a:lnTo>
                  <a:lnTo>
                    <a:pt x="1007" y="25"/>
                  </a:lnTo>
                  <a:lnTo>
                    <a:pt x="947" y="41"/>
                  </a:lnTo>
                  <a:lnTo>
                    <a:pt x="886" y="57"/>
                  </a:lnTo>
                  <a:lnTo>
                    <a:pt x="828" y="77"/>
                  </a:lnTo>
                  <a:lnTo>
                    <a:pt x="771" y="99"/>
                  </a:lnTo>
                  <a:lnTo>
                    <a:pt x="715" y="124"/>
                  </a:lnTo>
                  <a:lnTo>
                    <a:pt x="660" y="153"/>
                  </a:lnTo>
                  <a:lnTo>
                    <a:pt x="608" y="183"/>
                  </a:lnTo>
                  <a:lnTo>
                    <a:pt x="557" y="217"/>
                  </a:lnTo>
                  <a:lnTo>
                    <a:pt x="507" y="252"/>
                  </a:lnTo>
                  <a:lnTo>
                    <a:pt x="460" y="289"/>
                  </a:lnTo>
                  <a:lnTo>
                    <a:pt x="413" y="329"/>
                  </a:lnTo>
                  <a:lnTo>
                    <a:pt x="369" y="369"/>
                  </a:lnTo>
                  <a:lnTo>
                    <a:pt x="329" y="415"/>
                  </a:lnTo>
                  <a:lnTo>
                    <a:pt x="289" y="460"/>
                  </a:lnTo>
                  <a:lnTo>
                    <a:pt x="252" y="507"/>
                  </a:lnTo>
                  <a:lnTo>
                    <a:pt x="217" y="557"/>
                  </a:lnTo>
                  <a:lnTo>
                    <a:pt x="183" y="608"/>
                  </a:lnTo>
                  <a:lnTo>
                    <a:pt x="153" y="662"/>
                  </a:lnTo>
                  <a:lnTo>
                    <a:pt x="124" y="715"/>
                  </a:lnTo>
                  <a:lnTo>
                    <a:pt x="99" y="771"/>
                  </a:lnTo>
                  <a:lnTo>
                    <a:pt x="77" y="829"/>
                  </a:lnTo>
                  <a:lnTo>
                    <a:pt x="57" y="886"/>
                  </a:lnTo>
                  <a:lnTo>
                    <a:pt x="40" y="947"/>
                  </a:lnTo>
                  <a:lnTo>
                    <a:pt x="27" y="1007"/>
                  </a:lnTo>
                  <a:lnTo>
                    <a:pt x="15" y="1069"/>
                  </a:lnTo>
                  <a:lnTo>
                    <a:pt x="7" y="1133"/>
                  </a:lnTo>
                  <a:lnTo>
                    <a:pt x="2" y="1197"/>
                  </a:lnTo>
                  <a:lnTo>
                    <a:pt x="0" y="1262"/>
                  </a:lnTo>
                  <a:lnTo>
                    <a:pt x="0" y="1581"/>
                  </a:lnTo>
                  <a:lnTo>
                    <a:pt x="0" y="1581"/>
                  </a:lnTo>
                  <a:lnTo>
                    <a:pt x="2" y="1643"/>
                  </a:lnTo>
                  <a:lnTo>
                    <a:pt x="7" y="1709"/>
                  </a:lnTo>
                  <a:lnTo>
                    <a:pt x="14" y="1774"/>
                  </a:lnTo>
                  <a:lnTo>
                    <a:pt x="25" y="1841"/>
                  </a:lnTo>
                  <a:lnTo>
                    <a:pt x="39" y="1909"/>
                  </a:lnTo>
                  <a:lnTo>
                    <a:pt x="54" y="1977"/>
                  </a:lnTo>
                  <a:lnTo>
                    <a:pt x="72" y="2046"/>
                  </a:lnTo>
                  <a:lnTo>
                    <a:pt x="94" y="2117"/>
                  </a:lnTo>
                  <a:lnTo>
                    <a:pt x="119" y="2185"/>
                  </a:lnTo>
                  <a:lnTo>
                    <a:pt x="146" y="2254"/>
                  </a:lnTo>
                  <a:lnTo>
                    <a:pt x="175" y="2323"/>
                  </a:lnTo>
                  <a:lnTo>
                    <a:pt x="207" y="2390"/>
                  </a:lnTo>
                  <a:lnTo>
                    <a:pt x="240" y="2457"/>
                  </a:lnTo>
                  <a:lnTo>
                    <a:pt x="277" y="2523"/>
                  </a:lnTo>
                  <a:lnTo>
                    <a:pt x="316" y="2587"/>
                  </a:lnTo>
                  <a:lnTo>
                    <a:pt x="356" y="2649"/>
                  </a:lnTo>
                  <a:lnTo>
                    <a:pt x="400" y="2709"/>
                  </a:lnTo>
                  <a:lnTo>
                    <a:pt x="445" y="2768"/>
                  </a:lnTo>
                  <a:lnTo>
                    <a:pt x="492" y="2823"/>
                  </a:lnTo>
                  <a:lnTo>
                    <a:pt x="541" y="2877"/>
                  </a:lnTo>
                  <a:lnTo>
                    <a:pt x="591" y="2927"/>
                  </a:lnTo>
                  <a:lnTo>
                    <a:pt x="645" y="2974"/>
                  </a:lnTo>
                  <a:lnTo>
                    <a:pt x="698" y="3018"/>
                  </a:lnTo>
                  <a:lnTo>
                    <a:pt x="727" y="3038"/>
                  </a:lnTo>
                  <a:lnTo>
                    <a:pt x="756" y="3058"/>
                  </a:lnTo>
                  <a:lnTo>
                    <a:pt x="784" y="3077"/>
                  </a:lnTo>
                  <a:lnTo>
                    <a:pt x="813" y="3093"/>
                  </a:lnTo>
                  <a:lnTo>
                    <a:pt x="843" y="3110"/>
                  </a:lnTo>
                  <a:lnTo>
                    <a:pt x="873" y="3127"/>
                  </a:lnTo>
                  <a:lnTo>
                    <a:pt x="903" y="3140"/>
                  </a:lnTo>
                  <a:lnTo>
                    <a:pt x="933" y="3154"/>
                  </a:lnTo>
                  <a:lnTo>
                    <a:pt x="965" y="3167"/>
                  </a:lnTo>
                  <a:lnTo>
                    <a:pt x="997" y="3177"/>
                  </a:lnTo>
                  <a:lnTo>
                    <a:pt x="1029" y="3187"/>
                  </a:lnTo>
                  <a:lnTo>
                    <a:pt x="1061" y="3196"/>
                  </a:lnTo>
                  <a:lnTo>
                    <a:pt x="1093" y="3204"/>
                  </a:lnTo>
                  <a:lnTo>
                    <a:pt x="1126" y="3209"/>
                  </a:lnTo>
                  <a:lnTo>
                    <a:pt x="1160" y="3214"/>
                  </a:lnTo>
                  <a:lnTo>
                    <a:pt x="1194" y="3218"/>
                  </a:lnTo>
                  <a:lnTo>
                    <a:pt x="1227" y="3221"/>
                  </a:lnTo>
                  <a:lnTo>
                    <a:pt x="1261" y="3221"/>
                  </a:lnTo>
                  <a:lnTo>
                    <a:pt x="1261" y="3221"/>
                  </a:lnTo>
                  <a:lnTo>
                    <a:pt x="1293" y="3221"/>
                  </a:lnTo>
                  <a:lnTo>
                    <a:pt x="1325" y="3219"/>
                  </a:lnTo>
                  <a:lnTo>
                    <a:pt x="1355" y="3216"/>
                  </a:lnTo>
                  <a:lnTo>
                    <a:pt x="1387" y="3211"/>
                  </a:lnTo>
                  <a:lnTo>
                    <a:pt x="1419" y="3206"/>
                  </a:lnTo>
                  <a:lnTo>
                    <a:pt x="1449" y="3199"/>
                  </a:lnTo>
                  <a:lnTo>
                    <a:pt x="1479" y="3191"/>
                  </a:lnTo>
                  <a:lnTo>
                    <a:pt x="1509" y="3182"/>
                  </a:lnTo>
                  <a:lnTo>
                    <a:pt x="1539" y="3172"/>
                  </a:lnTo>
                  <a:lnTo>
                    <a:pt x="1570" y="3161"/>
                  </a:lnTo>
                  <a:lnTo>
                    <a:pt x="1600" y="3149"/>
                  </a:lnTo>
                  <a:lnTo>
                    <a:pt x="1628" y="3135"/>
                  </a:lnTo>
                  <a:lnTo>
                    <a:pt x="1659" y="3120"/>
                  </a:lnTo>
                  <a:lnTo>
                    <a:pt x="1687" y="3105"/>
                  </a:lnTo>
                  <a:lnTo>
                    <a:pt x="1744" y="3073"/>
                  </a:lnTo>
                  <a:lnTo>
                    <a:pt x="1800" y="3036"/>
                  </a:lnTo>
                  <a:lnTo>
                    <a:pt x="1853" y="2994"/>
                  </a:lnTo>
                  <a:lnTo>
                    <a:pt x="1907" y="2951"/>
                  </a:lnTo>
                  <a:lnTo>
                    <a:pt x="1957" y="2905"/>
                  </a:lnTo>
                  <a:lnTo>
                    <a:pt x="2008" y="2855"/>
                  </a:lnTo>
                  <a:lnTo>
                    <a:pt x="2055" y="2803"/>
                  </a:lnTo>
                  <a:lnTo>
                    <a:pt x="2102" y="2748"/>
                  </a:lnTo>
                  <a:lnTo>
                    <a:pt x="2145" y="2691"/>
                  </a:lnTo>
                  <a:lnTo>
                    <a:pt x="2187" y="2632"/>
                  </a:lnTo>
                  <a:lnTo>
                    <a:pt x="2228" y="2571"/>
                  </a:lnTo>
                  <a:lnTo>
                    <a:pt x="2266" y="2508"/>
                  </a:lnTo>
                  <a:lnTo>
                    <a:pt x="2301" y="2444"/>
                  </a:lnTo>
                  <a:lnTo>
                    <a:pt x="2335" y="2378"/>
                  </a:lnTo>
                  <a:lnTo>
                    <a:pt x="2365" y="2311"/>
                  </a:lnTo>
                  <a:lnTo>
                    <a:pt x="2394" y="2244"/>
                  </a:lnTo>
                  <a:lnTo>
                    <a:pt x="2419" y="2175"/>
                  </a:lnTo>
                  <a:lnTo>
                    <a:pt x="2442" y="2107"/>
                  </a:lnTo>
                  <a:lnTo>
                    <a:pt x="2463" y="2036"/>
                  </a:lnTo>
                  <a:lnTo>
                    <a:pt x="2479" y="1967"/>
                  </a:lnTo>
                  <a:lnTo>
                    <a:pt x="2494" y="1897"/>
                  </a:lnTo>
                  <a:lnTo>
                    <a:pt x="2506" y="1828"/>
                  </a:lnTo>
                  <a:lnTo>
                    <a:pt x="2515" y="1759"/>
                  </a:lnTo>
                  <a:lnTo>
                    <a:pt x="2520" y="1690"/>
                  </a:lnTo>
                  <a:lnTo>
                    <a:pt x="2521" y="1622"/>
                  </a:lnTo>
                  <a:lnTo>
                    <a:pt x="2521" y="1622"/>
                  </a:lnTo>
                  <a:close/>
                  <a:moveTo>
                    <a:pt x="181" y="1580"/>
                  </a:moveTo>
                  <a:lnTo>
                    <a:pt x="181" y="1262"/>
                  </a:lnTo>
                  <a:lnTo>
                    <a:pt x="181" y="1262"/>
                  </a:lnTo>
                  <a:lnTo>
                    <a:pt x="181" y="1205"/>
                  </a:lnTo>
                  <a:lnTo>
                    <a:pt x="187" y="1152"/>
                  </a:lnTo>
                  <a:lnTo>
                    <a:pt x="193" y="1098"/>
                  </a:lnTo>
                  <a:lnTo>
                    <a:pt x="203" y="1044"/>
                  </a:lnTo>
                  <a:lnTo>
                    <a:pt x="215" y="992"/>
                  </a:lnTo>
                  <a:lnTo>
                    <a:pt x="230" y="940"/>
                  </a:lnTo>
                  <a:lnTo>
                    <a:pt x="247" y="890"/>
                  </a:lnTo>
                  <a:lnTo>
                    <a:pt x="265" y="841"/>
                  </a:lnTo>
                  <a:lnTo>
                    <a:pt x="287" y="792"/>
                  </a:lnTo>
                  <a:lnTo>
                    <a:pt x="311" y="747"/>
                  </a:lnTo>
                  <a:lnTo>
                    <a:pt x="338" y="702"/>
                  </a:lnTo>
                  <a:lnTo>
                    <a:pt x="366" y="656"/>
                  </a:lnTo>
                  <a:lnTo>
                    <a:pt x="396" y="615"/>
                  </a:lnTo>
                  <a:lnTo>
                    <a:pt x="428" y="574"/>
                  </a:lnTo>
                  <a:lnTo>
                    <a:pt x="462" y="534"/>
                  </a:lnTo>
                  <a:lnTo>
                    <a:pt x="497" y="497"/>
                  </a:lnTo>
                  <a:lnTo>
                    <a:pt x="536" y="462"/>
                  </a:lnTo>
                  <a:lnTo>
                    <a:pt x="574" y="427"/>
                  </a:lnTo>
                  <a:lnTo>
                    <a:pt x="615" y="395"/>
                  </a:lnTo>
                  <a:lnTo>
                    <a:pt x="656" y="364"/>
                  </a:lnTo>
                  <a:lnTo>
                    <a:pt x="702" y="336"/>
                  </a:lnTo>
                  <a:lnTo>
                    <a:pt x="745" y="311"/>
                  </a:lnTo>
                  <a:lnTo>
                    <a:pt x="792" y="287"/>
                  </a:lnTo>
                  <a:lnTo>
                    <a:pt x="841" y="265"/>
                  </a:lnTo>
                  <a:lnTo>
                    <a:pt x="890" y="245"/>
                  </a:lnTo>
                  <a:lnTo>
                    <a:pt x="940" y="229"/>
                  </a:lnTo>
                  <a:lnTo>
                    <a:pt x="991" y="213"/>
                  </a:lnTo>
                  <a:lnTo>
                    <a:pt x="1043" y="202"/>
                  </a:lnTo>
                  <a:lnTo>
                    <a:pt x="1096" y="192"/>
                  </a:lnTo>
                  <a:lnTo>
                    <a:pt x="1150" y="185"/>
                  </a:lnTo>
                  <a:lnTo>
                    <a:pt x="1205" y="182"/>
                  </a:lnTo>
                  <a:lnTo>
                    <a:pt x="1261" y="180"/>
                  </a:lnTo>
                  <a:lnTo>
                    <a:pt x="1261" y="180"/>
                  </a:lnTo>
                  <a:lnTo>
                    <a:pt x="1316" y="182"/>
                  </a:lnTo>
                  <a:lnTo>
                    <a:pt x="1372" y="185"/>
                  </a:lnTo>
                  <a:lnTo>
                    <a:pt x="1425" y="192"/>
                  </a:lnTo>
                  <a:lnTo>
                    <a:pt x="1479" y="202"/>
                  </a:lnTo>
                  <a:lnTo>
                    <a:pt x="1531" y="213"/>
                  </a:lnTo>
                  <a:lnTo>
                    <a:pt x="1581" y="229"/>
                  </a:lnTo>
                  <a:lnTo>
                    <a:pt x="1632" y="245"/>
                  </a:lnTo>
                  <a:lnTo>
                    <a:pt x="1680" y="265"/>
                  </a:lnTo>
                  <a:lnTo>
                    <a:pt x="1729" y="286"/>
                  </a:lnTo>
                  <a:lnTo>
                    <a:pt x="1774" y="311"/>
                  </a:lnTo>
                  <a:lnTo>
                    <a:pt x="1820" y="336"/>
                  </a:lnTo>
                  <a:lnTo>
                    <a:pt x="1865" y="364"/>
                  </a:lnTo>
                  <a:lnTo>
                    <a:pt x="1907" y="395"/>
                  </a:lnTo>
                  <a:lnTo>
                    <a:pt x="1947" y="427"/>
                  </a:lnTo>
                  <a:lnTo>
                    <a:pt x="1986" y="460"/>
                  </a:lnTo>
                  <a:lnTo>
                    <a:pt x="2024" y="495"/>
                  </a:lnTo>
                  <a:lnTo>
                    <a:pt x="2060" y="534"/>
                  </a:lnTo>
                  <a:lnTo>
                    <a:pt x="2093" y="573"/>
                  </a:lnTo>
                  <a:lnTo>
                    <a:pt x="2125" y="613"/>
                  </a:lnTo>
                  <a:lnTo>
                    <a:pt x="2155" y="655"/>
                  </a:lnTo>
                  <a:lnTo>
                    <a:pt x="2184" y="698"/>
                  </a:lnTo>
                  <a:lnTo>
                    <a:pt x="2211" y="744"/>
                  </a:lnTo>
                  <a:lnTo>
                    <a:pt x="2234" y="791"/>
                  </a:lnTo>
                  <a:lnTo>
                    <a:pt x="2256" y="838"/>
                  </a:lnTo>
                  <a:lnTo>
                    <a:pt x="2275" y="888"/>
                  </a:lnTo>
                  <a:lnTo>
                    <a:pt x="2291" y="937"/>
                  </a:lnTo>
                  <a:lnTo>
                    <a:pt x="2306" y="989"/>
                  </a:lnTo>
                  <a:lnTo>
                    <a:pt x="2318" y="1041"/>
                  </a:lnTo>
                  <a:lnTo>
                    <a:pt x="2328" y="1093"/>
                  </a:lnTo>
                  <a:lnTo>
                    <a:pt x="2335" y="1147"/>
                  </a:lnTo>
                  <a:lnTo>
                    <a:pt x="2340" y="1202"/>
                  </a:lnTo>
                  <a:lnTo>
                    <a:pt x="2340" y="1257"/>
                  </a:lnTo>
                  <a:lnTo>
                    <a:pt x="2340" y="1622"/>
                  </a:lnTo>
                  <a:lnTo>
                    <a:pt x="2340" y="1622"/>
                  </a:lnTo>
                  <a:lnTo>
                    <a:pt x="2340" y="1680"/>
                  </a:lnTo>
                  <a:lnTo>
                    <a:pt x="2335" y="1739"/>
                  </a:lnTo>
                  <a:lnTo>
                    <a:pt x="2328" y="1801"/>
                  </a:lnTo>
                  <a:lnTo>
                    <a:pt x="2318" y="1862"/>
                  </a:lnTo>
                  <a:lnTo>
                    <a:pt x="2305" y="1922"/>
                  </a:lnTo>
                  <a:lnTo>
                    <a:pt x="2290" y="1984"/>
                  </a:lnTo>
                  <a:lnTo>
                    <a:pt x="2273" y="2046"/>
                  </a:lnTo>
                  <a:lnTo>
                    <a:pt x="2253" y="2107"/>
                  </a:lnTo>
                  <a:lnTo>
                    <a:pt x="2229" y="2167"/>
                  </a:lnTo>
                  <a:lnTo>
                    <a:pt x="2206" y="2227"/>
                  </a:lnTo>
                  <a:lnTo>
                    <a:pt x="2179" y="2286"/>
                  </a:lnTo>
                  <a:lnTo>
                    <a:pt x="2150" y="2345"/>
                  </a:lnTo>
                  <a:lnTo>
                    <a:pt x="2118" y="2402"/>
                  </a:lnTo>
                  <a:lnTo>
                    <a:pt x="2087" y="2457"/>
                  </a:lnTo>
                  <a:lnTo>
                    <a:pt x="2051" y="2513"/>
                  </a:lnTo>
                  <a:lnTo>
                    <a:pt x="2014" y="2565"/>
                  </a:lnTo>
                  <a:lnTo>
                    <a:pt x="1977" y="2617"/>
                  </a:lnTo>
                  <a:lnTo>
                    <a:pt x="1937" y="2665"/>
                  </a:lnTo>
                  <a:lnTo>
                    <a:pt x="1897" y="2712"/>
                  </a:lnTo>
                  <a:lnTo>
                    <a:pt x="1853" y="2756"/>
                  </a:lnTo>
                  <a:lnTo>
                    <a:pt x="1810" y="2798"/>
                  </a:lnTo>
                  <a:lnTo>
                    <a:pt x="1764" y="2837"/>
                  </a:lnTo>
                  <a:lnTo>
                    <a:pt x="1717" y="2874"/>
                  </a:lnTo>
                  <a:lnTo>
                    <a:pt x="1670" y="2907"/>
                  </a:lnTo>
                  <a:lnTo>
                    <a:pt x="1622" y="2937"/>
                  </a:lnTo>
                  <a:lnTo>
                    <a:pt x="1573" y="2963"/>
                  </a:lnTo>
                  <a:lnTo>
                    <a:pt x="1523" y="2986"/>
                  </a:lnTo>
                  <a:lnTo>
                    <a:pt x="1471" y="3004"/>
                  </a:lnTo>
                  <a:lnTo>
                    <a:pt x="1445" y="3013"/>
                  </a:lnTo>
                  <a:lnTo>
                    <a:pt x="1420" y="3020"/>
                  </a:lnTo>
                  <a:lnTo>
                    <a:pt x="1393" y="3026"/>
                  </a:lnTo>
                  <a:lnTo>
                    <a:pt x="1367" y="3031"/>
                  </a:lnTo>
                  <a:lnTo>
                    <a:pt x="1341" y="3035"/>
                  </a:lnTo>
                  <a:lnTo>
                    <a:pt x="1314" y="3038"/>
                  </a:lnTo>
                  <a:lnTo>
                    <a:pt x="1288" y="3040"/>
                  </a:lnTo>
                  <a:lnTo>
                    <a:pt x="1261" y="3040"/>
                  </a:lnTo>
                  <a:lnTo>
                    <a:pt x="1261" y="3040"/>
                  </a:lnTo>
                  <a:lnTo>
                    <a:pt x="1232" y="3040"/>
                  </a:lnTo>
                  <a:lnTo>
                    <a:pt x="1205" y="3038"/>
                  </a:lnTo>
                  <a:lnTo>
                    <a:pt x="1177" y="3035"/>
                  </a:lnTo>
                  <a:lnTo>
                    <a:pt x="1150" y="3030"/>
                  </a:lnTo>
                  <a:lnTo>
                    <a:pt x="1123" y="3025"/>
                  </a:lnTo>
                  <a:lnTo>
                    <a:pt x="1096" y="3018"/>
                  </a:lnTo>
                  <a:lnTo>
                    <a:pt x="1069" y="3009"/>
                  </a:lnTo>
                  <a:lnTo>
                    <a:pt x="1043" y="3001"/>
                  </a:lnTo>
                  <a:lnTo>
                    <a:pt x="1017" y="2991"/>
                  </a:lnTo>
                  <a:lnTo>
                    <a:pt x="991" y="2981"/>
                  </a:lnTo>
                  <a:lnTo>
                    <a:pt x="965" y="2968"/>
                  </a:lnTo>
                  <a:lnTo>
                    <a:pt x="940" y="2956"/>
                  </a:lnTo>
                  <a:lnTo>
                    <a:pt x="890" y="2926"/>
                  </a:lnTo>
                  <a:lnTo>
                    <a:pt x="841" y="2894"/>
                  </a:lnTo>
                  <a:lnTo>
                    <a:pt x="792" y="2857"/>
                  </a:lnTo>
                  <a:lnTo>
                    <a:pt x="745" y="2818"/>
                  </a:lnTo>
                  <a:lnTo>
                    <a:pt x="700" y="2776"/>
                  </a:lnTo>
                  <a:lnTo>
                    <a:pt x="656" y="2731"/>
                  </a:lnTo>
                  <a:lnTo>
                    <a:pt x="615" y="2682"/>
                  </a:lnTo>
                  <a:lnTo>
                    <a:pt x="574" y="2634"/>
                  </a:lnTo>
                  <a:lnTo>
                    <a:pt x="534" y="2580"/>
                  </a:lnTo>
                  <a:lnTo>
                    <a:pt x="497" y="2526"/>
                  </a:lnTo>
                  <a:lnTo>
                    <a:pt x="462" y="2471"/>
                  </a:lnTo>
                  <a:lnTo>
                    <a:pt x="428" y="2414"/>
                  </a:lnTo>
                  <a:lnTo>
                    <a:pt x="395" y="2355"/>
                  </a:lnTo>
                  <a:lnTo>
                    <a:pt x="364" y="2296"/>
                  </a:lnTo>
                  <a:lnTo>
                    <a:pt x="338" y="2236"/>
                  </a:lnTo>
                  <a:lnTo>
                    <a:pt x="311" y="2174"/>
                  </a:lnTo>
                  <a:lnTo>
                    <a:pt x="287" y="2113"/>
                  </a:lnTo>
                  <a:lnTo>
                    <a:pt x="265" y="2051"/>
                  </a:lnTo>
                  <a:lnTo>
                    <a:pt x="247" y="1991"/>
                  </a:lnTo>
                  <a:lnTo>
                    <a:pt x="228" y="1929"/>
                  </a:lnTo>
                  <a:lnTo>
                    <a:pt x="215" y="1868"/>
                  </a:lnTo>
                  <a:lnTo>
                    <a:pt x="203" y="1808"/>
                  </a:lnTo>
                  <a:lnTo>
                    <a:pt x="193" y="1749"/>
                  </a:lnTo>
                  <a:lnTo>
                    <a:pt x="187" y="1692"/>
                  </a:lnTo>
                  <a:lnTo>
                    <a:pt x="181" y="1635"/>
                  </a:lnTo>
                  <a:lnTo>
                    <a:pt x="181" y="1580"/>
                  </a:lnTo>
                  <a:lnTo>
                    <a:pt x="181" y="15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descr="clicking icon" title="clicking icon">
            <a:extLst>
              <a:ext uri="{FF2B5EF4-FFF2-40B4-BE49-F238E27FC236}">
                <a16:creationId xmlns:a16="http://schemas.microsoft.com/office/drawing/2014/main" id="{6394B933-1C7E-40F2-898A-B4A55B45A5C3}"/>
              </a:ext>
            </a:extLst>
          </p:cNvPr>
          <p:cNvGrpSpPr>
            <a:grpSpLocks noChangeAspect="1"/>
          </p:cNvGrpSpPr>
          <p:nvPr/>
        </p:nvGrpSpPr>
        <p:grpSpPr>
          <a:xfrm>
            <a:off x="482404" y="4395820"/>
            <a:ext cx="999411" cy="1031927"/>
            <a:chOff x="7966292" y="1529428"/>
            <a:chExt cx="358486" cy="365757"/>
          </a:xfrm>
          <a:solidFill>
            <a:srgbClr val="FDC001"/>
          </a:solidFill>
        </p:grpSpPr>
        <p:sp>
          <p:nvSpPr>
            <p:cNvPr id="19" name="Freeform 5" descr=" " title=" ">
              <a:extLst>
                <a:ext uri="{FF2B5EF4-FFF2-40B4-BE49-F238E27FC236}">
                  <a16:creationId xmlns:a16="http://schemas.microsoft.com/office/drawing/2014/main" id="{FB760FCE-BD5B-4CD0-934C-41B98F37C3F9}"/>
                </a:ext>
              </a:extLst>
            </p:cNvPr>
            <p:cNvSpPr>
              <a:spLocks noEditPoints="1"/>
            </p:cNvSpPr>
            <p:nvPr/>
          </p:nvSpPr>
          <p:spPr bwMode="auto">
            <a:xfrm>
              <a:off x="7966292" y="1529428"/>
              <a:ext cx="358486" cy="365757"/>
            </a:xfrm>
            <a:custGeom>
              <a:avLst/>
              <a:gdLst>
                <a:gd name="T0" fmla="*/ 3180 w 3252"/>
                <a:gd name="T1" fmla="*/ 1160 h 3318"/>
                <a:gd name="T2" fmla="*/ 3036 w 3252"/>
                <a:gd name="T3" fmla="*/ 1024 h 3318"/>
                <a:gd name="T4" fmla="*/ 2840 w 3252"/>
                <a:gd name="T5" fmla="*/ 1008 h 3318"/>
                <a:gd name="T6" fmla="*/ 2672 w 3252"/>
                <a:gd name="T7" fmla="*/ 1112 h 3318"/>
                <a:gd name="T8" fmla="*/ 2520 w 3252"/>
                <a:gd name="T9" fmla="*/ 1154 h 3318"/>
                <a:gd name="T10" fmla="*/ 2474 w 3252"/>
                <a:gd name="T11" fmla="*/ 6 h 3318"/>
                <a:gd name="T12" fmla="*/ 24 w 3252"/>
                <a:gd name="T13" fmla="*/ 22 h 3318"/>
                <a:gd name="T14" fmla="*/ 6 w 3252"/>
                <a:gd name="T15" fmla="*/ 1666 h 3318"/>
                <a:gd name="T16" fmla="*/ 1124 w 3252"/>
                <a:gd name="T17" fmla="*/ 1712 h 3318"/>
                <a:gd name="T18" fmla="*/ 1086 w 3252"/>
                <a:gd name="T19" fmla="*/ 2294 h 3318"/>
                <a:gd name="T20" fmla="*/ 1114 w 3252"/>
                <a:gd name="T21" fmla="*/ 2760 h 3318"/>
                <a:gd name="T22" fmla="*/ 1264 w 3252"/>
                <a:gd name="T23" fmla="*/ 3046 h 3318"/>
                <a:gd name="T24" fmla="*/ 1532 w 3252"/>
                <a:gd name="T25" fmla="*/ 3260 h 3318"/>
                <a:gd name="T26" fmla="*/ 1696 w 3252"/>
                <a:gd name="T27" fmla="*/ 3316 h 3318"/>
                <a:gd name="T28" fmla="*/ 1756 w 3252"/>
                <a:gd name="T29" fmla="*/ 3266 h 3318"/>
                <a:gd name="T30" fmla="*/ 1708 w 3252"/>
                <a:gd name="T31" fmla="*/ 3170 h 3318"/>
                <a:gd name="T32" fmla="*/ 1480 w 3252"/>
                <a:gd name="T33" fmla="*/ 3050 h 3318"/>
                <a:gd name="T34" fmla="*/ 1306 w 3252"/>
                <a:gd name="T35" fmla="*/ 2834 h 3318"/>
                <a:gd name="T36" fmla="*/ 1232 w 3252"/>
                <a:gd name="T37" fmla="*/ 2578 h 3318"/>
                <a:gd name="T38" fmla="*/ 1248 w 3252"/>
                <a:gd name="T39" fmla="*/ 2240 h 3318"/>
                <a:gd name="T40" fmla="*/ 1486 w 3252"/>
                <a:gd name="T41" fmla="*/ 2764 h 3318"/>
                <a:gd name="T42" fmla="*/ 1552 w 3252"/>
                <a:gd name="T43" fmla="*/ 2804 h 3318"/>
                <a:gd name="T44" fmla="*/ 1626 w 3252"/>
                <a:gd name="T45" fmla="*/ 2744 h 3318"/>
                <a:gd name="T46" fmla="*/ 1350 w 3252"/>
                <a:gd name="T47" fmla="*/ 1912 h 3318"/>
                <a:gd name="T48" fmla="*/ 1050 w 3252"/>
                <a:gd name="T49" fmla="*/ 964 h 3318"/>
                <a:gd name="T50" fmla="*/ 1012 w 3252"/>
                <a:gd name="T51" fmla="*/ 652 h 3318"/>
                <a:gd name="T52" fmla="*/ 1086 w 3252"/>
                <a:gd name="T53" fmla="*/ 566 h 3318"/>
                <a:gd name="T54" fmla="*/ 1240 w 3252"/>
                <a:gd name="T55" fmla="*/ 548 h 3318"/>
                <a:gd name="T56" fmla="*/ 1380 w 3252"/>
                <a:gd name="T57" fmla="*/ 706 h 3318"/>
                <a:gd name="T58" fmla="*/ 1526 w 3252"/>
                <a:gd name="T59" fmla="*/ 1070 h 3318"/>
                <a:gd name="T60" fmla="*/ 1798 w 3252"/>
                <a:gd name="T61" fmla="*/ 1642 h 3318"/>
                <a:gd name="T62" fmla="*/ 1876 w 3252"/>
                <a:gd name="T63" fmla="*/ 1632 h 3318"/>
                <a:gd name="T64" fmla="*/ 1924 w 3252"/>
                <a:gd name="T65" fmla="*/ 1540 h 3318"/>
                <a:gd name="T66" fmla="*/ 2024 w 3252"/>
                <a:gd name="T67" fmla="*/ 1460 h 3318"/>
                <a:gd name="T68" fmla="*/ 2198 w 3252"/>
                <a:gd name="T69" fmla="*/ 1510 h 3318"/>
                <a:gd name="T70" fmla="*/ 2276 w 3252"/>
                <a:gd name="T71" fmla="*/ 1512 h 3318"/>
                <a:gd name="T72" fmla="*/ 2314 w 3252"/>
                <a:gd name="T73" fmla="*/ 1454 h 3318"/>
                <a:gd name="T74" fmla="*/ 2372 w 3252"/>
                <a:gd name="T75" fmla="*/ 1332 h 3318"/>
                <a:gd name="T76" fmla="*/ 2532 w 3252"/>
                <a:gd name="T77" fmla="*/ 1318 h 3318"/>
                <a:gd name="T78" fmla="*/ 2638 w 3252"/>
                <a:gd name="T79" fmla="*/ 1398 h 3318"/>
                <a:gd name="T80" fmla="*/ 2710 w 3252"/>
                <a:gd name="T81" fmla="*/ 1380 h 3318"/>
                <a:gd name="T82" fmla="*/ 2740 w 3252"/>
                <a:gd name="T83" fmla="*/ 1306 h 3318"/>
                <a:gd name="T84" fmla="*/ 2834 w 3252"/>
                <a:gd name="T85" fmla="*/ 1172 h 3318"/>
                <a:gd name="T86" fmla="*/ 2946 w 3252"/>
                <a:gd name="T87" fmla="*/ 1154 h 3318"/>
                <a:gd name="T88" fmla="*/ 3030 w 3252"/>
                <a:gd name="T89" fmla="*/ 1210 h 3318"/>
                <a:gd name="T90" fmla="*/ 3106 w 3252"/>
                <a:gd name="T91" fmla="*/ 1374 h 3318"/>
                <a:gd name="T92" fmla="*/ 3192 w 3252"/>
                <a:gd name="T93" fmla="*/ 1416 h 3318"/>
                <a:gd name="T94" fmla="*/ 3250 w 3252"/>
                <a:gd name="T95" fmla="*/ 1326 h 3318"/>
                <a:gd name="T96" fmla="*/ 2032 w 3252"/>
                <a:gd name="T97" fmla="*/ 1306 h 3318"/>
                <a:gd name="T98" fmla="*/ 1860 w 3252"/>
                <a:gd name="T99" fmla="*/ 1382 h 3318"/>
                <a:gd name="T100" fmla="*/ 1584 w 3252"/>
                <a:gd name="T101" fmla="*/ 804 h 3318"/>
                <a:gd name="T102" fmla="*/ 1412 w 3252"/>
                <a:gd name="T103" fmla="*/ 482 h 3318"/>
                <a:gd name="T104" fmla="*/ 1262 w 3252"/>
                <a:gd name="T105" fmla="*/ 396 h 3318"/>
                <a:gd name="T106" fmla="*/ 1072 w 3252"/>
                <a:gd name="T107" fmla="*/ 408 h 3318"/>
                <a:gd name="T108" fmla="*/ 894 w 3252"/>
                <a:gd name="T109" fmla="*/ 540 h 3318"/>
                <a:gd name="T110" fmla="*/ 854 w 3252"/>
                <a:gd name="T111" fmla="*/ 768 h 3318"/>
                <a:gd name="T112" fmla="*/ 966 w 3252"/>
                <a:gd name="T113" fmla="*/ 1216 h 3318"/>
                <a:gd name="T114" fmla="*/ 2358 w 3252"/>
                <a:gd name="T115" fmla="*/ 1168 h 3318"/>
                <a:gd name="T116" fmla="*/ 2184 w 3252"/>
                <a:gd name="T117" fmla="*/ 1334 h 3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52" h="3318">
                  <a:moveTo>
                    <a:pt x="3250" y="1326"/>
                  </a:moveTo>
                  <a:lnTo>
                    <a:pt x="3250" y="1326"/>
                  </a:lnTo>
                  <a:lnTo>
                    <a:pt x="3246" y="1310"/>
                  </a:lnTo>
                  <a:lnTo>
                    <a:pt x="3238" y="1284"/>
                  </a:lnTo>
                  <a:lnTo>
                    <a:pt x="3224" y="1248"/>
                  </a:lnTo>
                  <a:lnTo>
                    <a:pt x="3206" y="1206"/>
                  </a:lnTo>
                  <a:lnTo>
                    <a:pt x="3194" y="1184"/>
                  </a:lnTo>
                  <a:lnTo>
                    <a:pt x="3180" y="1160"/>
                  </a:lnTo>
                  <a:lnTo>
                    <a:pt x="3166" y="1138"/>
                  </a:lnTo>
                  <a:lnTo>
                    <a:pt x="3148" y="1116"/>
                  </a:lnTo>
                  <a:lnTo>
                    <a:pt x="3130" y="1094"/>
                  </a:lnTo>
                  <a:lnTo>
                    <a:pt x="3110" y="1074"/>
                  </a:lnTo>
                  <a:lnTo>
                    <a:pt x="3086" y="1056"/>
                  </a:lnTo>
                  <a:lnTo>
                    <a:pt x="3062" y="1038"/>
                  </a:lnTo>
                  <a:lnTo>
                    <a:pt x="3062" y="1038"/>
                  </a:lnTo>
                  <a:lnTo>
                    <a:pt x="3036" y="1024"/>
                  </a:lnTo>
                  <a:lnTo>
                    <a:pt x="3010" y="1014"/>
                  </a:lnTo>
                  <a:lnTo>
                    <a:pt x="2984" y="1006"/>
                  </a:lnTo>
                  <a:lnTo>
                    <a:pt x="2956" y="1000"/>
                  </a:lnTo>
                  <a:lnTo>
                    <a:pt x="2928" y="998"/>
                  </a:lnTo>
                  <a:lnTo>
                    <a:pt x="2898" y="1000"/>
                  </a:lnTo>
                  <a:lnTo>
                    <a:pt x="2870" y="1002"/>
                  </a:lnTo>
                  <a:lnTo>
                    <a:pt x="2840" y="1008"/>
                  </a:lnTo>
                  <a:lnTo>
                    <a:pt x="2840" y="1008"/>
                  </a:lnTo>
                  <a:lnTo>
                    <a:pt x="2818" y="1016"/>
                  </a:lnTo>
                  <a:lnTo>
                    <a:pt x="2796" y="1022"/>
                  </a:lnTo>
                  <a:lnTo>
                    <a:pt x="2776" y="1032"/>
                  </a:lnTo>
                  <a:lnTo>
                    <a:pt x="2758" y="1040"/>
                  </a:lnTo>
                  <a:lnTo>
                    <a:pt x="2740" y="1052"/>
                  </a:lnTo>
                  <a:lnTo>
                    <a:pt x="2724" y="1062"/>
                  </a:lnTo>
                  <a:lnTo>
                    <a:pt x="2696" y="1086"/>
                  </a:lnTo>
                  <a:lnTo>
                    <a:pt x="2672" y="1112"/>
                  </a:lnTo>
                  <a:lnTo>
                    <a:pt x="2650" y="1138"/>
                  </a:lnTo>
                  <a:lnTo>
                    <a:pt x="2634" y="1166"/>
                  </a:lnTo>
                  <a:lnTo>
                    <a:pt x="2620" y="1192"/>
                  </a:lnTo>
                  <a:lnTo>
                    <a:pt x="2620" y="1192"/>
                  </a:lnTo>
                  <a:lnTo>
                    <a:pt x="2594" y="1180"/>
                  </a:lnTo>
                  <a:lnTo>
                    <a:pt x="2570" y="1168"/>
                  </a:lnTo>
                  <a:lnTo>
                    <a:pt x="2544" y="1160"/>
                  </a:lnTo>
                  <a:lnTo>
                    <a:pt x="2520" y="1154"/>
                  </a:lnTo>
                  <a:lnTo>
                    <a:pt x="2520" y="76"/>
                  </a:lnTo>
                  <a:lnTo>
                    <a:pt x="2520" y="76"/>
                  </a:lnTo>
                  <a:lnTo>
                    <a:pt x="2518" y="60"/>
                  </a:lnTo>
                  <a:lnTo>
                    <a:pt x="2514" y="46"/>
                  </a:lnTo>
                  <a:lnTo>
                    <a:pt x="2506" y="34"/>
                  </a:lnTo>
                  <a:lnTo>
                    <a:pt x="2498" y="22"/>
                  </a:lnTo>
                  <a:lnTo>
                    <a:pt x="2486" y="12"/>
                  </a:lnTo>
                  <a:lnTo>
                    <a:pt x="2474" y="6"/>
                  </a:lnTo>
                  <a:lnTo>
                    <a:pt x="2458" y="2"/>
                  </a:lnTo>
                  <a:lnTo>
                    <a:pt x="2444" y="0"/>
                  </a:lnTo>
                  <a:lnTo>
                    <a:pt x="76" y="0"/>
                  </a:lnTo>
                  <a:lnTo>
                    <a:pt x="76" y="0"/>
                  </a:lnTo>
                  <a:lnTo>
                    <a:pt x="62" y="2"/>
                  </a:lnTo>
                  <a:lnTo>
                    <a:pt x="48" y="6"/>
                  </a:lnTo>
                  <a:lnTo>
                    <a:pt x="34" y="12"/>
                  </a:lnTo>
                  <a:lnTo>
                    <a:pt x="24" y="22"/>
                  </a:lnTo>
                  <a:lnTo>
                    <a:pt x="14" y="34"/>
                  </a:lnTo>
                  <a:lnTo>
                    <a:pt x="6" y="46"/>
                  </a:lnTo>
                  <a:lnTo>
                    <a:pt x="2" y="60"/>
                  </a:lnTo>
                  <a:lnTo>
                    <a:pt x="0" y="76"/>
                  </a:lnTo>
                  <a:lnTo>
                    <a:pt x="0" y="1636"/>
                  </a:lnTo>
                  <a:lnTo>
                    <a:pt x="0" y="1636"/>
                  </a:lnTo>
                  <a:lnTo>
                    <a:pt x="2" y="1652"/>
                  </a:lnTo>
                  <a:lnTo>
                    <a:pt x="6" y="1666"/>
                  </a:lnTo>
                  <a:lnTo>
                    <a:pt x="14" y="1678"/>
                  </a:lnTo>
                  <a:lnTo>
                    <a:pt x="24" y="1690"/>
                  </a:lnTo>
                  <a:lnTo>
                    <a:pt x="34" y="1698"/>
                  </a:lnTo>
                  <a:lnTo>
                    <a:pt x="48" y="1706"/>
                  </a:lnTo>
                  <a:lnTo>
                    <a:pt x="62" y="1710"/>
                  </a:lnTo>
                  <a:lnTo>
                    <a:pt x="76" y="1712"/>
                  </a:lnTo>
                  <a:lnTo>
                    <a:pt x="1124" y="1712"/>
                  </a:lnTo>
                  <a:lnTo>
                    <a:pt x="1124" y="1712"/>
                  </a:lnTo>
                  <a:lnTo>
                    <a:pt x="1190" y="1914"/>
                  </a:lnTo>
                  <a:lnTo>
                    <a:pt x="1190" y="1914"/>
                  </a:lnTo>
                  <a:lnTo>
                    <a:pt x="1166" y="1978"/>
                  </a:lnTo>
                  <a:lnTo>
                    <a:pt x="1144" y="2042"/>
                  </a:lnTo>
                  <a:lnTo>
                    <a:pt x="1124" y="2104"/>
                  </a:lnTo>
                  <a:lnTo>
                    <a:pt x="1108" y="2168"/>
                  </a:lnTo>
                  <a:lnTo>
                    <a:pt x="1096" y="2230"/>
                  </a:lnTo>
                  <a:lnTo>
                    <a:pt x="1086" y="2294"/>
                  </a:lnTo>
                  <a:lnTo>
                    <a:pt x="1078" y="2356"/>
                  </a:lnTo>
                  <a:lnTo>
                    <a:pt x="1074" y="2416"/>
                  </a:lnTo>
                  <a:lnTo>
                    <a:pt x="1072" y="2476"/>
                  </a:lnTo>
                  <a:lnTo>
                    <a:pt x="1076" y="2536"/>
                  </a:lnTo>
                  <a:lnTo>
                    <a:pt x="1080" y="2594"/>
                  </a:lnTo>
                  <a:lnTo>
                    <a:pt x="1088" y="2650"/>
                  </a:lnTo>
                  <a:lnTo>
                    <a:pt x="1100" y="2706"/>
                  </a:lnTo>
                  <a:lnTo>
                    <a:pt x="1114" y="2760"/>
                  </a:lnTo>
                  <a:lnTo>
                    <a:pt x="1132" y="2812"/>
                  </a:lnTo>
                  <a:lnTo>
                    <a:pt x="1152" y="2864"/>
                  </a:lnTo>
                  <a:lnTo>
                    <a:pt x="1152" y="2864"/>
                  </a:lnTo>
                  <a:lnTo>
                    <a:pt x="1170" y="2904"/>
                  </a:lnTo>
                  <a:lnTo>
                    <a:pt x="1190" y="2942"/>
                  </a:lnTo>
                  <a:lnTo>
                    <a:pt x="1214" y="2978"/>
                  </a:lnTo>
                  <a:lnTo>
                    <a:pt x="1238" y="3012"/>
                  </a:lnTo>
                  <a:lnTo>
                    <a:pt x="1264" y="3046"/>
                  </a:lnTo>
                  <a:lnTo>
                    <a:pt x="1292" y="3078"/>
                  </a:lnTo>
                  <a:lnTo>
                    <a:pt x="1320" y="3110"/>
                  </a:lnTo>
                  <a:lnTo>
                    <a:pt x="1352" y="3138"/>
                  </a:lnTo>
                  <a:lnTo>
                    <a:pt x="1384" y="3166"/>
                  </a:lnTo>
                  <a:lnTo>
                    <a:pt x="1420" y="3192"/>
                  </a:lnTo>
                  <a:lnTo>
                    <a:pt x="1456" y="3216"/>
                  </a:lnTo>
                  <a:lnTo>
                    <a:pt x="1492" y="3240"/>
                  </a:lnTo>
                  <a:lnTo>
                    <a:pt x="1532" y="3260"/>
                  </a:lnTo>
                  <a:lnTo>
                    <a:pt x="1574" y="3280"/>
                  </a:lnTo>
                  <a:lnTo>
                    <a:pt x="1616" y="3298"/>
                  </a:lnTo>
                  <a:lnTo>
                    <a:pt x="1660" y="3314"/>
                  </a:lnTo>
                  <a:lnTo>
                    <a:pt x="1660" y="3314"/>
                  </a:lnTo>
                  <a:lnTo>
                    <a:pt x="1672" y="3316"/>
                  </a:lnTo>
                  <a:lnTo>
                    <a:pt x="1684" y="3318"/>
                  </a:lnTo>
                  <a:lnTo>
                    <a:pt x="1684" y="3318"/>
                  </a:lnTo>
                  <a:lnTo>
                    <a:pt x="1696" y="3316"/>
                  </a:lnTo>
                  <a:lnTo>
                    <a:pt x="1706" y="3314"/>
                  </a:lnTo>
                  <a:lnTo>
                    <a:pt x="1718" y="3310"/>
                  </a:lnTo>
                  <a:lnTo>
                    <a:pt x="1728" y="3304"/>
                  </a:lnTo>
                  <a:lnTo>
                    <a:pt x="1736" y="3296"/>
                  </a:lnTo>
                  <a:lnTo>
                    <a:pt x="1744" y="3288"/>
                  </a:lnTo>
                  <a:lnTo>
                    <a:pt x="1750" y="3278"/>
                  </a:lnTo>
                  <a:lnTo>
                    <a:pt x="1756" y="3266"/>
                  </a:lnTo>
                  <a:lnTo>
                    <a:pt x="1756" y="3266"/>
                  </a:lnTo>
                  <a:lnTo>
                    <a:pt x="1758" y="3250"/>
                  </a:lnTo>
                  <a:lnTo>
                    <a:pt x="1760" y="3236"/>
                  </a:lnTo>
                  <a:lnTo>
                    <a:pt x="1756" y="3222"/>
                  </a:lnTo>
                  <a:lnTo>
                    <a:pt x="1752" y="3208"/>
                  </a:lnTo>
                  <a:lnTo>
                    <a:pt x="1744" y="3196"/>
                  </a:lnTo>
                  <a:lnTo>
                    <a:pt x="1734" y="3184"/>
                  </a:lnTo>
                  <a:lnTo>
                    <a:pt x="1722" y="3176"/>
                  </a:lnTo>
                  <a:lnTo>
                    <a:pt x="1708" y="3170"/>
                  </a:lnTo>
                  <a:lnTo>
                    <a:pt x="1708" y="3170"/>
                  </a:lnTo>
                  <a:lnTo>
                    <a:pt x="1672" y="3156"/>
                  </a:lnTo>
                  <a:lnTo>
                    <a:pt x="1636" y="3142"/>
                  </a:lnTo>
                  <a:lnTo>
                    <a:pt x="1602" y="3126"/>
                  </a:lnTo>
                  <a:lnTo>
                    <a:pt x="1570" y="3108"/>
                  </a:lnTo>
                  <a:lnTo>
                    <a:pt x="1538" y="3090"/>
                  </a:lnTo>
                  <a:lnTo>
                    <a:pt x="1510" y="3070"/>
                  </a:lnTo>
                  <a:lnTo>
                    <a:pt x="1480" y="3050"/>
                  </a:lnTo>
                  <a:lnTo>
                    <a:pt x="1454" y="3026"/>
                  </a:lnTo>
                  <a:lnTo>
                    <a:pt x="1428" y="3004"/>
                  </a:lnTo>
                  <a:lnTo>
                    <a:pt x="1404" y="2978"/>
                  </a:lnTo>
                  <a:lnTo>
                    <a:pt x="1382" y="2952"/>
                  </a:lnTo>
                  <a:lnTo>
                    <a:pt x="1360" y="2924"/>
                  </a:lnTo>
                  <a:lnTo>
                    <a:pt x="1342" y="2896"/>
                  </a:lnTo>
                  <a:lnTo>
                    <a:pt x="1322" y="2866"/>
                  </a:lnTo>
                  <a:lnTo>
                    <a:pt x="1306" y="2834"/>
                  </a:lnTo>
                  <a:lnTo>
                    <a:pt x="1290" y="2802"/>
                  </a:lnTo>
                  <a:lnTo>
                    <a:pt x="1290" y="2802"/>
                  </a:lnTo>
                  <a:lnTo>
                    <a:pt x="1276" y="2768"/>
                  </a:lnTo>
                  <a:lnTo>
                    <a:pt x="1264" y="2732"/>
                  </a:lnTo>
                  <a:lnTo>
                    <a:pt x="1254" y="2694"/>
                  </a:lnTo>
                  <a:lnTo>
                    <a:pt x="1244" y="2656"/>
                  </a:lnTo>
                  <a:lnTo>
                    <a:pt x="1236" y="2618"/>
                  </a:lnTo>
                  <a:lnTo>
                    <a:pt x="1232" y="2578"/>
                  </a:lnTo>
                  <a:lnTo>
                    <a:pt x="1228" y="2538"/>
                  </a:lnTo>
                  <a:lnTo>
                    <a:pt x="1226" y="2498"/>
                  </a:lnTo>
                  <a:lnTo>
                    <a:pt x="1224" y="2456"/>
                  </a:lnTo>
                  <a:lnTo>
                    <a:pt x="1226" y="2414"/>
                  </a:lnTo>
                  <a:lnTo>
                    <a:pt x="1228" y="2370"/>
                  </a:lnTo>
                  <a:lnTo>
                    <a:pt x="1234" y="2328"/>
                  </a:lnTo>
                  <a:lnTo>
                    <a:pt x="1240" y="2284"/>
                  </a:lnTo>
                  <a:lnTo>
                    <a:pt x="1248" y="2240"/>
                  </a:lnTo>
                  <a:lnTo>
                    <a:pt x="1258" y="2194"/>
                  </a:lnTo>
                  <a:lnTo>
                    <a:pt x="1270" y="2150"/>
                  </a:lnTo>
                  <a:lnTo>
                    <a:pt x="1270" y="2150"/>
                  </a:lnTo>
                  <a:lnTo>
                    <a:pt x="1384" y="2486"/>
                  </a:lnTo>
                  <a:lnTo>
                    <a:pt x="1436" y="2630"/>
                  </a:lnTo>
                  <a:lnTo>
                    <a:pt x="1482" y="2754"/>
                  </a:lnTo>
                  <a:lnTo>
                    <a:pt x="1482" y="2754"/>
                  </a:lnTo>
                  <a:lnTo>
                    <a:pt x="1486" y="2764"/>
                  </a:lnTo>
                  <a:lnTo>
                    <a:pt x="1492" y="2774"/>
                  </a:lnTo>
                  <a:lnTo>
                    <a:pt x="1500" y="2782"/>
                  </a:lnTo>
                  <a:lnTo>
                    <a:pt x="1510" y="2790"/>
                  </a:lnTo>
                  <a:lnTo>
                    <a:pt x="1520" y="2796"/>
                  </a:lnTo>
                  <a:lnTo>
                    <a:pt x="1530" y="2800"/>
                  </a:lnTo>
                  <a:lnTo>
                    <a:pt x="1540" y="2802"/>
                  </a:lnTo>
                  <a:lnTo>
                    <a:pt x="1552" y="2804"/>
                  </a:lnTo>
                  <a:lnTo>
                    <a:pt x="1552" y="2804"/>
                  </a:lnTo>
                  <a:lnTo>
                    <a:pt x="1566" y="2802"/>
                  </a:lnTo>
                  <a:lnTo>
                    <a:pt x="1580" y="2798"/>
                  </a:lnTo>
                  <a:lnTo>
                    <a:pt x="1580" y="2798"/>
                  </a:lnTo>
                  <a:lnTo>
                    <a:pt x="1592" y="2792"/>
                  </a:lnTo>
                  <a:lnTo>
                    <a:pt x="1604" y="2782"/>
                  </a:lnTo>
                  <a:lnTo>
                    <a:pt x="1614" y="2772"/>
                  </a:lnTo>
                  <a:lnTo>
                    <a:pt x="1622" y="2758"/>
                  </a:lnTo>
                  <a:lnTo>
                    <a:pt x="1626" y="2744"/>
                  </a:lnTo>
                  <a:lnTo>
                    <a:pt x="1628" y="2730"/>
                  </a:lnTo>
                  <a:lnTo>
                    <a:pt x="1628" y="2716"/>
                  </a:lnTo>
                  <a:lnTo>
                    <a:pt x="1624" y="2700"/>
                  </a:lnTo>
                  <a:lnTo>
                    <a:pt x="1624" y="2700"/>
                  </a:lnTo>
                  <a:lnTo>
                    <a:pt x="1586" y="2598"/>
                  </a:lnTo>
                  <a:lnTo>
                    <a:pt x="1544" y="2480"/>
                  </a:lnTo>
                  <a:lnTo>
                    <a:pt x="1450" y="2210"/>
                  </a:lnTo>
                  <a:lnTo>
                    <a:pt x="1350" y="1912"/>
                  </a:lnTo>
                  <a:lnTo>
                    <a:pt x="1252" y="1614"/>
                  </a:lnTo>
                  <a:lnTo>
                    <a:pt x="1252" y="1614"/>
                  </a:lnTo>
                  <a:lnTo>
                    <a:pt x="1252" y="1612"/>
                  </a:lnTo>
                  <a:lnTo>
                    <a:pt x="1252" y="1612"/>
                  </a:lnTo>
                  <a:lnTo>
                    <a:pt x="1124" y="1210"/>
                  </a:lnTo>
                  <a:lnTo>
                    <a:pt x="1078" y="1062"/>
                  </a:lnTo>
                  <a:lnTo>
                    <a:pt x="1050" y="964"/>
                  </a:lnTo>
                  <a:lnTo>
                    <a:pt x="1050" y="964"/>
                  </a:lnTo>
                  <a:lnTo>
                    <a:pt x="1026" y="872"/>
                  </a:lnTo>
                  <a:lnTo>
                    <a:pt x="1014" y="824"/>
                  </a:lnTo>
                  <a:lnTo>
                    <a:pt x="1008" y="778"/>
                  </a:lnTo>
                  <a:lnTo>
                    <a:pt x="1004" y="732"/>
                  </a:lnTo>
                  <a:lnTo>
                    <a:pt x="1004" y="710"/>
                  </a:lnTo>
                  <a:lnTo>
                    <a:pt x="1004" y="690"/>
                  </a:lnTo>
                  <a:lnTo>
                    <a:pt x="1006" y="670"/>
                  </a:lnTo>
                  <a:lnTo>
                    <a:pt x="1012" y="652"/>
                  </a:lnTo>
                  <a:lnTo>
                    <a:pt x="1018" y="634"/>
                  </a:lnTo>
                  <a:lnTo>
                    <a:pt x="1026" y="618"/>
                  </a:lnTo>
                  <a:lnTo>
                    <a:pt x="1026" y="618"/>
                  </a:lnTo>
                  <a:lnTo>
                    <a:pt x="1034" y="606"/>
                  </a:lnTo>
                  <a:lnTo>
                    <a:pt x="1044" y="594"/>
                  </a:lnTo>
                  <a:lnTo>
                    <a:pt x="1056" y="584"/>
                  </a:lnTo>
                  <a:lnTo>
                    <a:pt x="1070" y="574"/>
                  </a:lnTo>
                  <a:lnTo>
                    <a:pt x="1086" y="566"/>
                  </a:lnTo>
                  <a:lnTo>
                    <a:pt x="1102" y="558"/>
                  </a:lnTo>
                  <a:lnTo>
                    <a:pt x="1122" y="552"/>
                  </a:lnTo>
                  <a:lnTo>
                    <a:pt x="1142" y="546"/>
                  </a:lnTo>
                  <a:lnTo>
                    <a:pt x="1142" y="546"/>
                  </a:lnTo>
                  <a:lnTo>
                    <a:pt x="1170" y="542"/>
                  </a:lnTo>
                  <a:lnTo>
                    <a:pt x="1194" y="540"/>
                  </a:lnTo>
                  <a:lnTo>
                    <a:pt x="1218" y="542"/>
                  </a:lnTo>
                  <a:lnTo>
                    <a:pt x="1240" y="548"/>
                  </a:lnTo>
                  <a:lnTo>
                    <a:pt x="1262" y="556"/>
                  </a:lnTo>
                  <a:lnTo>
                    <a:pt x="1282" y="568"/>
                  </a:lnTo>
                  <a:lnTo>
                    <a:pt x="1300" y="584"/>
                  </a:lnTo>
                  <a:lnTo>
                    <a:pt x="1318" y="602"/>
                  </a:lnTo>
                  <a:lnTo>
                    <a:pt x="1334" y="624"/>
                  </a:lnTo>
                  <a:lnTo>
                    <a:pt x="1350" y="648"/>
                  </a:lnTo>
                  <a:lnTo>
                    <a:pt x="1366" y="674"/>
                  </a:lnTo>
                  <a:lnTo>
                    <a:pt x="1380" y="706"/>
                  </a:lnTo>
                  <a:lnTo>
                    <a:pt x="1396" y="738"/>
                  </a:lnTo>
                  <a:lnTo>
                    <a:pt x="1410" y="774"/>
                  </a:lnTo>
                  <a:lnTo>
                    <a:pt x="1440" y="852"/>
                  </a:lnTo>
                  <a:lnTo>
                    <a:pt x="1440" y="852"/>
                  </a:lnTo>
                  <a:lnTo>
                    <a:pt x="1456" y="900"/>
                  </a:lnTo>
                  <a:lnTo>
                    <a:pt x="1456" y="900"/>
                  </a:lnTo>
                  <a:lnTo>
                    <a:pt x="1484" y="974"/>
                  </a:lnTo>
                  <a:lnTo>
                    <a:pt x="1526" y="1070"/>
                  </a:lnTo>
                  <a:lnTo>
                    <a:pt x="1624" y="1300"/>
                  </a:lnTo>
                  <a:lnTo>
                    <a:pt x="1758" y="1604"/>
                  </a:lnTo>
                  <a:lnTo>
                    <a:pt x="1758" y="1604"/>
                  </a:lnTo>
                  <a:lnTo>
                    <a:pt x="1764" y="1614"/>
                  </a:lnTo>
                  <a:lnTo>
                    <a:pt x="1770" y="1622"/>
                  </a:lnTo>
                  <a:lnTo>
                    <a:pt x="1780" y="1630"/>
                  </a:lnTo>
                  <a:lnTo>
                    <a:pt x="1788" y="1638"/>
                  </a:lnTo>
                  <a:lnTo>
                    <a:pt x="1798" y="1642"/>
                  </a:lnTo>
                  <a:lnTo>
                    <a:pt x="1810" y="1646"/>
                  </a:lnTo>
                  <a:lnTo>
                    <a:pt x="1822" y="1648"/>
                  </a:lnTo>
                  <a:lnTo>
                    <a:pt x="1832" y="1648"/>
                  </a:lnTo>
                  <a:lnTo>
                    <a:pt x="1832" y="1648"/>
                  </a:lnTo>
                  <a:lnTo>
                    <a:pt x="1844" y="1646"/>
                  </a:lnTo>
                  <a:lnTo>
                    <a:pt x="1856" y="1642"/>
                  </a:lnTo>
                  <a:lnTo>
                    <a:pt x="1866" y="1638"/>
                  </a:lnTo>
                  <a:lnTo>
                    <a:pt x="1876" y="1632"/>
                  </a:lnTo>
                  <a:lnTo>
                    <a:pt x="1884" y="1624"/>
                  </a:lnTo>
                  <a:lnTo>
                    <a:pt x="1890" y="1614"/>
                  </a:lnTo>
                  <a:lnTo>
                    <a:pt x="1896" y="1604"/>
                  </a:lnTo>
                  <a:lnTo>
                    <a:pt x="1900" y="1594"/>
                  </a:lnTo>
                  <a:lnTo>
                    <a:pt x="1900" y="1594"/>
                  </a:lnTo>
                  <a:lnTo>
                    <a:pt x="1906" y="1576"/>
                  </a:lnTo>
                  <a:lnTo>
                    <a:pt x="1914" y="1560"/>
                  </a:lnTo>
                  <a:lnTo>
                    <a:pt x="1924" y="1540"/>
                  </a:lnTo>
                  <a:lnTo>
                    <a:pt x="1940" y="1518"/>
                  </a:lnTo>
                  <a:lnTo>
                    <a:pt x="1956" y="1498"/>
                  </a:lnTo>
                  <a:lnTo>
                    <a:pt x="1968" y="1488"/>
                  </a:lnTo>
                  <a:lnTo>
                    <a:pt x="1978" y="1480"/>
                  </a:lnTo>
                  <a:lnTo>
                    <a:pt x="1990" y="1472"/>
                  </a:lnTo>
                  <a:lnTo>
                    <a:pt x="2004" y="1466"/>
                  </a:lnTo>
                  <a:lnTo>
                    <a:pt x="2004" y="1466"/>
                  </a:lnTo>
                  <a:lnTo>
                    <a:pt x="2024" y="1460"/>
                  </a:lnTo>
                  <a:lnTo>
                    <a:pt x="2044" y="1458"/>
                  </a:lnTo>
                  <a:lnTo>
                    <a:pt x="2066" y="1460"/>
                  </a:lnTo>
                  <a:lnTo>
                    <a:pt x="2090" y="1464"/>
                  </a:lnTo>
                  <a:lnTo>
                    <a:pt x="2116" y="1470"/>
                  </a:lnTo>
                  <a:lnTo>
                    <a:pt x="2142" y="1480"/>
                  </a:lnTo>
                  <a:lnTo>
                    <a:pt x="2168" y="1494"/>
                  </a:lnTo>
                  <a:lnTo>
                    <a:pt x="2198" y="1510"/>
                  </a:lnTo>
                  <a:lnTo>
                    <a:pt x="2198" y="1510"/>
                  </a:lnTo>
                  <a:lnTo>
                    <a:pt x="2206" y="1516"/>
                  </a:lnTo>
                  <a:lnTo>
                    <a:pt x="2216" y="1520"/>
                  </a:lnTo>
                  <a:lnTo>
                    <a:pt x="2226" y="1522"/>
                  </a:lnTo>
                  <a:lnTo>
                    <a:pt x="2236" y="1522"/>
                  </a:lnTo>
                  <a:lnTo>
                    <a:pt x="2246" y="1522"/>
                  </a:lnTo>
                  <a:lnTo>
                    <a:pt x="2256" y="1520"/>
                  </a:lnTo>
                  <a:lnTo>
                    <a:pt x="2266" y="1516"/>
                  </a:lnTo>
                  <a:lnTo>
                    <a:pt x="2276" y="1512"/>
                  </a:lnTo>
                  <a:lnTo>
                    <a:pt x="2276" y="1512"/>
                  </a:lnTo>
                  <a:lnTo>
                    <a:pt x="2284" y="1506"/>
                  </a:lnTo>
                  <a:lnTo>
                    <a:pt x="2292" y="1500"/>
                  </a:lnTo>
                  <a:lnTo>
                    <a:pt x="2298" y="1492"/>
                  </a:lnTo>
                  <a:lnTo>
                    <a:pt x="2304" y="1484"/>
                  </a:lnTo>
                  <a:lnTo>
                    <a:pt x="2308" y="1474"/>
                  </a:lnTo>
                  <a:lnTo>
                    <a:pt x="2312" y="1464"/>
                  </a:lnTo>
                  <a:lnTo>
                    <a:pt x="2314" y="1454"/>
                  </a:lnTo>
                  <a:lnTo>
                    <a:pt x="2314" y="1444"/>
                  </a:lnTo>
                  <a:lnTo>
                    <a:pt x="2314" y="1444"/>
                  </a:lnTo>
                  <a:lnTo>
                    <a:pt x="2316" y="1424"/>
                  </a:lnTo>
                  <a:lnTo>
                    <a:pt x="2320" y="1404"/>
                  </a:lnTo>
                  <a:lnTo>
                    <a:pt x="2330" y="1384"/>
                  </a:lnTo>
                  <a:lnTo>
                    <a:pt x="2340" y="1366"/>
                  </a:lnTo>
                  <a:lnTo>
                    <a:pt x="2356" y="1348"/>
                  </a:lnTo>
                  <a:lnTo>
                    <a:pt x="2372" y="1332"/>
                  </a:lnTo>
                  <a:lnTo>
                    <a:pt x="2392" y="1320"/>
                  </a:lnTo>
                  <a:lnTo>
                    <a:pt x="2412" y="1310"/>
                  </a:lnTo>
                  <a:lnTo>
                    <a:pt x="2412" y="1310"/>
                  </a:lnTo>
                  <a:lnTo>
                    <a:pt x="2436" y="1302"/>
                  </a:lnTo>
                  <a:lnTo>
                    <a:pt x="2460" y="1300"/>
                  </a:lnTo>
                  <a:lnTo>
                    <a:pt x="2484" y="1302"/>
                  </a:lnTo>
                  <a:lnTo>
                    <a:pt x="2508" y="1308"/>
                  </a:lnTo>
                  <a:lnTo>
                    <a:pt x="2532" y="1318"/>
                  </a:lnTo>
                  <a:lnTo>
                    <a:pt x="2556" y="1332"/>
                  </a:lnTo>
                  <a:lnTo>
                    <a:pt x="2580" y="1352"/>
                  </a:lnTo>
                  <a:lnTo>
                    <a:pt x="2602" y="1374"/>
                  </a:lnTo>
                  <a:lnTo>
                    <a:pt x="2602" y="1374"/>
                  </a:lnTo>
                  <a:lnTo>
                    <a:pt x="2610" y="1382"/>
                  </a:lnTo>
                  <a:lnTo>
                    <a:pt x="2618" y="1388"/>
                  </a:lnTo>
                  <a:lnTo>
                    <a:pt x="2628" y="1394"/>
                  </a:lnTo>
                  <a:lnTo>
                    <a:pt x="2638" y="1398"/>
                  </a:lnTo>
                  <a:lnTo>
                    <a:pt x="2650" y="1400"/>
                  </a:lnTo>
                  <a:lnTo>
                    <a:pt x="2660" y="1400"/>
                  </a:lnTo>
                  <a:lnTo>
                    <a:pt x="2672" y="1398"/>
                  </a:lnTo>
                  <a:lnTo>
                    <a:pt x="2682" y="1396"/>
                  </a:lnTo>
                  <a:lnTo>
                    <a:pt x="2682" y="1396"/>
                  </a:lnTo>
                  <a:lnTo>
                    <a:pt x="2692" y="1392"/>
                  </a:lnTo>
                  <a:lnTo>
                    <a:pt x="2702" y="1386"/>
                  </a:lnTo>
                  <a:lnTo>
                    <a:pt x="2710" y="1380"/>
                  </a:lnTo>
                  <a:lnTo>
                    <a:pt x="2718" y="1372"/>
                  </a:lnTo>
                  <a:lnTo>
                    <a:pt x="2724" y="1362"/>
                  </a:lnTo>
                  <a:lnTo>
                    <a:pt x="2728" y="1352"/>
                  </a:lnTo>
                  <a:lnTo>
                    <a:pt x="2732" y="1342"/>
                  </a:lnTo>
                  <a:lnTo>
                    <a:pt x="2734" y="1332"/>
                  </a:lnTo>
                  <a:lnTo>
                    <a:pt x="2734" y="1332"/>
                  </a:lnTo>
                  <a:lnTo>
                    <a:pt x="2736" y="1324"/>
                  </a:lnTo>
                  <a:lnTo>
                    <a:pt x="2740" y="1306"/>
                  </a:lnTo>
                  <a:lnTo>
                    <a:pt x="2746" y="1282"/>
                  </a:lnTo>
                  <a:lnTo>
                    <a:pt x="2758" y="1254"/>
                  </a:lnTo>
                  <a:lnTo>
                    <a:pt x="2766" y="1238"/>
                  </a:lnTo>
                  <a:lnTo>
                    <a:pt x="2776" y="1224"/>
                  </a:lnTo>
                  <a:lnTo>
                    <a:pt x="2788" y="1210"/>
                  </a:lnTo>
                  <a:lnTo>
                    <a:pt x="2802" y="1196"/>
                  </a:lnTo>
                  <a:lnTo>
                    <a:pt x="2818" y="1184"/>
                  </a:lnTo>
                  <a:lnTo>
                    <a:pt x="2834" y="1172"/>
                  </a:lnTo>
                  <a:lnTo>
                    <a:pt x="2854" y="1164"/>
                  </a:lnTo>
                  <a:lnTo>
                    <a:pt x="2878" y="1156"/>
                  </a:lnTo>
                  <a:lnTo>
                    <a:pt x="2878" y="1156"/>
                  </a:lnTo>
                  <a:lnTo>
                    <a:pt x="2892" y="1152"/>
                  </a:lnTo>
                  <a:lnTo>
                    <a:pt x="2906" y="1150"/>
                  </a:lnTo>
                  <a:lnTo>
                    <a:pt x="2920" y="1150"/>
                  </a:lnTo>
                  <a:lnTo>
                    <a:pt x="2934" y="1152"/>
                  </a:lnTo>
                  <a:lnTo>
                    <a:pt x="2946" y="1154"/>
                  </a:lnTo>
                  <a:lnTo>
                    <a:pt x="2958" y="1156"/>
                  </a:lnTo>
                  <a:lnTo>
                    <a:pt x="2970" y="1162"/>
                  </a:lnTo>
                  <a:lnTo>
                    <a:pt x="2982" y="1168"/>
                  </a:lnTo>
                  <a:lnTo>
                    <a:pt x="2982" y="1168"/>
                  </a:lnTo>
                  <a:lnTo>
                    <a:pt x="2996" y="1176"/>
                  </a:lnTo>
                  <a:lnTo>
                    <a:pt x="3008" y="1186"/>
                  </a:lnTo>
                  <a:lnTo>
                    <a:pt x="3018" y="1198"/>
                  </a:lnTo>
                  <a:lnTo>
                    <a:pt x="3030" y="1210"/>
                  </a:lnTo>
                  <a:lnTo>
                    <a:pt x="3048" y="1238"/>
                  </a:lnTo>
                  <a:lnTo>
                    <a:pt x="3064" y="1266"/>
                  </a:lnTo>
                  <a:lnTo>
                    <a:pt x="3078" y="1292"/>
                  </a:lnTo>
                  <a:lnTo>
                    <a:pt x="3088" y="1318"/>
                  </a:lnTo>
                  <a:lnTo>
                    <a:pt x="3096" y="1342"/>
                  </a:lnTo>
                  <a:lnTo>
                    <a:pt x="3100" y="1360"/>
                  </a:lnTo>
                  <a:lnTo>
                    <a:pt x="3100" y="1360"/>
                  </a:lnTo>
                  <a:lnTo>
                    <a:pt x="3106" y="1374"/>
                  </a:lnTo>
                  <a:lnTo>
                    <a:pt x="3114" y="1386"/>
                  </a:lnTo>
                  <a:lnTo>
                    <a:pt x="3124" y="1398"/>
                  </a:lnTo>
                  <a:lnTo>
                    <a:pt x="3134" y="1406"/>
                  </a:lnTo>
                  <a:lnTo>
                    <a:pt x="3148" y="1414"/>
                  </a:lnTo>
                  <a:lnTo>
                    <a:pt x="3162" y="1418"/>
                  </a:lnTo>
                  <a:lnTo>
                    <a:pt x="3176" y="1418"/>
                  </a:lnTo>
                  <a:lnTo>
                    <a:pt x="3192" y="1416"/>
                  </a:lnTo>
                  <a:lnTo>
                    <a:pt x="3192" y="1416"/>
                  </a:lnTo>
                  <a:lnTo>
                    <a:pt x="3206" y="1412"/>
                  </a:lnTo>
                  <a:lnTo>
                    <a:pt x="3220" y="1404"/>
                  </a:lnTo>
                  <a:lnTo>
                    <a:pt x="3230" y="1394"/>
                  </a:lnTo>
                  <a:lnTo>
                    <a:pt x="3240" y="1382"/>
                  </a:lnTo>
                  <a:lnTo>
                    <a:pt x="3246" y="1370"/>
                  </a:lnTo>
                  <a:lnTo>
                    <a:pt x="3250" y="1356"/>
                  </a:lnTo>
                  <a:lnTo>
                    <a:pt x="3252" y="1340"/>
                  </a:lnTo>
                  <a:lnTo>
                    <a:pt x="3250" y="1326"/>
                  </a:lnTo>
                  <a:lnTo>
                    <a:pt x="3250" y="1326"/>
                  </a:lnTo>
                  <a:close/>
                  <a:moveTo>
                    <a:pt x="2184" y="1334"/>
                  </a:moveTo>
                  <a:lnTo>
                    <a:pt x="2184" y="1334"/>
                  </a:lnTo>
                  <a:lnTo>
                    <a:pt x="2152" y="1322"/>
                  </a:lnTo>
                  <a:lnTo>
                    <a:pt x="2122" y="1314"/>
                  </a:lnTo>
                  <a:lnTo>
                    <a:pt x="2092" y="1308"/>
                  </a:lnTo>
                  <a:lnTo>
                    <a:pt x="2062" y="1306"/>
                  </a:lnTo>
                  <a:lnTo>
                    <a:pt x="2032" y="1306"/>
                  </a:lnTo>
                  <a:lnTo>
                    <a:pt x="2004" y="1310"/>
                  </a:lnTo>
                  <a:lnTo>
                    <a:pt x="1976" y="1316"/>
                  </a:lnTo>
                  <a:lnTo>
                    <a:pt x="1948" y="1326"/>
                  </a:lnTo>
                  <a:lnTo>
                    <a:pt x="1948" y="1326"/>
                  </a:lnTo>
                  <a:lnTo>
                    <a:pt x="1932" y="1332"/>
                  </a:lnTo>
                  <a:lnTo>
                    <a:pt x="1914" y="1340"/>
                  </a:lnTo>
                  <a:lnTo>
                    <a:pt x="1886" y="1360"/>
                  </a:lnTo>
                  <a:lnTo>
                    <a:pt x="1860" y="1382"/>
                  </a:lnTo>
                  <a:lnTo>
                    <a:pt x="1836" y="1404"/>
                  </a:lnTo>
                  <a:lnTo>
                    <a:pt x="1836" y="1404"/>
                  </a:lnTo>
                  <a:lnTo>
                    <a:pt x="1704" y="1100"/>
                  </a:lnTo>
                  <a:lnTo>
                    <a:pt x="1640" y="954"/>
                  </a:lnTo>
                  <a:lnTo>
                    <a:pt x="1600" y="848"/>
                  </a:lnTo>
                  <a:lnTo>
                    <a:pt x="1600" y="848"/>
                  </a:lnTo>
                  <a:lnTo>
                    <a:pt x="1584" y="804"/>
                  </a:lnTo>
                  <a:lnTo>
                    <a:pt x="1584" y="804"/>
                  </a:lnTo>
                  <a:lnTo>
                    <a:pt x="1560" y="738"/>
                  </a:lnTo>
                  <a:lnTo>
                    <a:pt x="1546" y="702"/>
                  </a:lnTo>
                  <a:lnTo>
                    <a:pt x="1530" y="664"/>
                  </a:lnTo>
                  <a:lnTo>
                    <a:pt x="1512" y="626"/>
                  </a:lnTo>
                  <a:lnTo>
                    <a:pt x="1490" y="588"/>
                  </a:lnTo>
                  <a:lnTo>
                    <a:pt x="1468" y="550"/>
                  </a:lnTo>
                  <a:lnTo>
                    <a:pt x="1442" y="516"/>
                  </a:lnTo>
                  <a:lnTo>
                    <a:pt x="1412" y="482"/>
                  </a:lnTo>
                  <a:lnTo>
                    <a:pt x="1396" y="468"/>
                  </a:lnTo>
                  <a:lnTo>
                    <a:pt x="1380" y="454"/>
                  </a:lnTo>
                  <a:lnTo>
                    <a:pt x="1362" y="440"/>
                  </a:lnTo>
                  <a:lnTo>
                    <a:pt x="1344" y="428"/>
                  </a:lnTo>
                  <a:lnTo>
                    <a:pt x="1326" y="418"/>
                  </a:lnTo>
                  <a:lnTo>
                    <a:pt x="1306" y="410"/>
                  </a:lnTo>
                  <a:lnTo>
                    <a:pt x="1284" y="402"/>
                  </a:lnTo>
                  <a:lnTo>
                    <a:pt x="1262" y="396"/>
                  </a:lnTo>
                  <a:lnTo>
                    <a:pt x="1240" y="392"/>
                  </a:lnTo>
                  <a:lnTo>
                    <a:pt x="1216" y="388"/>
                  </a:lnTo>
                  <a:lnTo>
                    <a:pt x="1190" y="388"/>
                  </a:lnTo>
                  <a:lnTo>
                    <a:pt x="1164" y="390"/>
                  </a:lnTo>
                  <a:lnTo>
                    <a:pt x="1136" y="392"/>
                  </a:lnTo>
                  <a:lnTo>
                    <a:pt x="1108" y="398"/>
                  </a:lnTo>
                  <a:lnTo>
                    <a:pt x="1108" y="398"/>
                  </a:lnTo>
                  <a:lnTo>
                    <a:pt x="1072" y="408"/>
                  </a:lnTo>
                  <a:lnTo>
                    <a:pt x="1038" y="420"/>
                  </a:lnTo>
                  <a:lnTo>
                    <a:pt x="1008" y="436"/>
                  </a:lnTo>
                  <a:lnTo>
                    <a:pt x="980" y="452"/>
                  </a:lnTo>
                  <a:lnTo>
                    <a:pt x="954" y="470"/>
                  </a:lnTo>
                  <a:lnTo>
                    <a:pt x="932" y="492"/>
                  </a:lnTo>
                  <a:lnTo>
                    <a:pt x="912" y="516"/>
                  </a:lnTo>
                  <a:lnTo>
                    <a:pt x="894" y="540"/>
                  </a:lnTo>
                  <a:lnTo>
                    <a:pt x="894" y="540"/>
                  </a:lnTo>
                  <a:lnTo>
                    <a:pt x="880" y="566"/>
                  </a:lnTo>
                  <a:lnTo>
                    <a:pt x="870" y="594"/>
                  </a:lnTo>
                  <a:lnTo>
                    <a:pt x="862" y="622"/>
                  </a:lnTo>
                  <a:lnTo>
                    <a:pt x="856" y="650"/>
                  </a:lnTo>
                  <a:lnTo>
                    <a:pt x="852" y="678"/>
                  </a:lnTo>
                  <a:lnTo>
                    <a:pt x="852" y="708"/>
                  </a:lnTo>
                  <a:lnTo>
                    <a:pt x="852" y="738"/>
                  </a:lnTo>
                  <a:lnTo>
                    <a:pt x="854" y="768"/>
                  </a:lnTo>
                  <a:lnTo>
                    <a:pt x="856" y="798"/>
                  </a:lnTo>
                  <a:lnTo>
                    <a:pt x="862" y="830"/>
                  </a:lnTo>
                  <a:lnTo>
                    <a:pt x="874" y="890"/>
                  </a:lnTo>
                  <a:lnTo>
                    <a:pt x="888" y="948"/>
                  </a:lnTo>
                  <a:lnTo>
                    <a:pt x="902" y="1004"/>
                  </a:lnTo>
                  <a:lnTo>
                    <a:pt x="902" y="1004"/>
                  </a:lnTo>
                  <a:lnTo>
                    <a:pt x="926" y="1088"/>
                  </a:lnTo>
                  <a:lnTo>
                    <a:pt x="966" y="1216"/>
                  </a:lnTo>
                  <a:lnTo>
                    <a:pt x="1074" y="1560"/>
                  </a:lnTo>
                  <a:lnTo>
                    <a:pt x="152" y="1560"/>
                  </a:lnTo>
                  <a:lnTo>
                    <a:pt x="152" y="152"/>
                  </a:lnTo>
                  <a:lnTo>
                    <a:pt x="2368" y="152"/>
                  </a:lnTo>
                  <a:lnTo>
                    <a:pt x="2368" y="1164"/>
                  </a:lnTo>
                  <a:lnTo>
                    <a:pt x="2368" y="1164"/>
                  </a:lnTo>
                  <a:lnTo>
                    <a:pt x="2358" y="1168"/>
                  </a:lnTo>
                  <a:lnTo>
                    <a:pt x="2358" y="1168"/>
                  </a:lnTo>
                  <a:lnTo>
                    <a:pt x="2328" y="1182"/>
                  </a:lnTo>
                  <a:lnTo>
                    <a:pt x="2302" y="1198"/>
                  </a:lnTo>
                  <a:lnTo>
                    <a:pt x="2276" y="1216"/>
                  </a:lnTo>
                  <a:lnTo>
                    <a:pt x="2254" y="1236"/>
                  </a:lnTo>
                  <a:lnTo>
                    <a:pt x="2232" y="1258"/>
                  </a:lnTo>
                  <a:lnTo>
                    <a:pt x="2214" y="1282"/>
                  </a:lnTo>
                  <a:lnTo>
                    <a:pt x="2198" y="1308"/>
                  </a:lnTo>
                  <a:lnTo>
                    <a:pt x="2184" y="1334"/>
                  </a:lnTo>
                  <a:lnTo>
                    <a:pt x="2184" y="13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descr=" " title=" ">
              <a:extLst>
                <a:ext uri="{FF2B5EF4-FFF2-40B4-BE49-F238E27FC236}">
                  <a16:creationId xmlns:a16="http://schemas.microsoft.com/office/drawing/2014/main" id="{E2276E47-C708-4F46-AC8C-59A07D7D7B00}"/>
                </a:ext>
              </a:extLst>
            </p:cNvPr>
            <p:cNvSpPr>
              <a:spLocks/>
            </p:cNvSpPr>
            <p:nvPr/>
          </p:nvSpPr>
          <p:spPr bwMode="auto">
            <a:xfrm>
              <a:off x="8143551" y="1560075"/>
              <a:ext cx="27779" cy="31527"/>
            </a:xfrm>
            <a:custGeom>
              <a:avLst/>
              <a:gdLst>
                <a:gd name="T0" fmla="*/ 136 w 252"/>
                <a:gd name="T1" fmla="*/ 256 h 286"/>
                <a:gd name="T2" fmla="*/ 236 w 252"/>
                <a:gd name="T3" fmla="*/ 120 h 286"/>
                <a:gd name="T4" fmla="*/ 236 w 252"/>
                <a:gd name="T5" fmla="*/ 120 h 286"/>
                <a:gd name="T6" fmla="*/ 244 w 252"/>
                <a:gd name="T7" fmla="*/ 108 h 286"/>
                <a:gd name="T8" fmla="*/ 250 w 252"/>
                <a:gd name="T9" fmla="*/ 94 h 286"/>
                <a:gd name="T10" fmla="*/ 252 w 252"/>
                <a:gd name="T11" fmla="*/ 80 h 286"/>
                <a:gd name="T12" fmla="*/ 252 w 252"/>
                <a:gd name="T13" fmla="*/ 64 h 286"/>
                <a:gd name="T14" fmla="*/ 248 w 252"/>
                <a:gd name="T15" fmla="*/ 50 h 286"/>
                <a:gd name="T16" fmla="*/ 242 w 252"/>
                <a:gd name="T17" fmla="*/ 36 h 286"/>
                <a:gd name="T18" fmla="*/ 232 w 252"/>
                <a:gd name="T19" fmla="*/ 24 h 286"/>
                <a:gd name="T20" fmla="*/ 222 w 252"/>
                <a:gd name="T21" fmla="*/ 14 h 286"/>
                <a:gd name="T22" fmla="*/ 222 w 252"/>
                <a:gd name="T23" fmla="*/ 14 h 286"/>
                <a:gd name="T24" fmla="*/ 208 w 252"/>
                <a:gd name="T25" fmla="*/ 6 h 286"/>
                <a:gd name="T26" fmla="*/ 194 w 252"/>
                <a:gd name="T27" fmla="*/ 2 h 286"/>
                <a:gd name="T28" fmla="*/ 180 w 252"/>
                <a:gd name="T29" fmla="*/ 0 h 286"/>
                <a:gd name="T30" fmla="*/ 166 w 252"/>
                <a:gd name="T31" fmla="*/ 0 h 286"/>
                <a:gd name="T32" fmla="*/ 150 w 252"/>
                <a:gd name="T33" fmla="*/ 4 h 286"/>
                <a:gd name="T34" fmla="*/ 138 w 252"/>
                <a:gd name="T35" fmla="*/ 10 h 286"/>
                <a:gd name="T36" fmla="*/ 126 w 252"/>
                <a:gd name="T37" fmla="*/ 18 h 286"/>
                <a:gd name="T38" fmla="*/ 116 w 252"/>
                <a:gd name="T39" fmla="*/ 30 h 286"/>
                <a:gd name="T40" fmla="*/ 14 w 252"/>
                <a:gd name="T41" fmla="*/ 164 h 286"/>
                <a:gd name="T42" fmla="*/ 14 w 252"/>
                <a:gd name="T43" fmla="*/ 164 h 286"/>
                <a:gd name="T44" fmla="*/ 6 w 252"/>
                <a:gd name="T45" fmla="*/ 178 h 286"/>
                <a:gd name="T46" fmla="*/ 2 w 252"/>
                <a:gd name="T47" fmla="*/ 192 h 286"/>
                <a:gd name="T48" fmla="*/ 0 w 252"/>
                <a:gd name="T49" fmla="*/ 206 h 286"/>
                <a:gd name="T50" fmla="*/ 0 w 252"/>
                <a:gd name="T51" fmla="*/ 220 h 286"/>
                <a:gd name="T52" fmla="*/ 4 w 252"/>
                <a:gd name="T53" fmla="*/ 234 h 286"/>
                <a:gd name="T54" fmla="*/ 10 w 252"/>
                <a:gd name="T55" fmla="*/ 248 h 286"/>
                <a:gd name="T56" fmla="*/ 18 w 252"/>
                <a:gd name="T57" fmla="*/ 260 h 286"/>
                <a:gd name="T58" fmla="*/ 30 w 252"/>
                <a:gd name="T59" fmla="*/ 270 h 286"/>
                <a:gd name="T60" fmla="*/ 30 w 252"/>
                <a:gd name="T61" fmla="*/ 270 h 286"/>
                <a:gd name="T62" fmla="*/ 40 w 252"/>
                <a:gd name="T63" fmla="*/ 278 h 286"/>
                <a:gd name="T64" fmla="*/ 52 w 252"/>
                <a:gd name="T65" fmla="*/ 282 h 286"/>
                <a:gd name="T66" fmla="*/ 64 w 252"/>
                <a:gd name="T67" fmla="*/ 284 h 286"/>
                <a:gd name="T68" fmla="*/ 76 w 252"/>
                <a:gd name="T69" fmla="*/ 286 h 286"/>
                <a:gd name="T70" fmla="*/ 76 w 252"/>
                <a:gd name="T71" fmla="*/ 286 h 286"/>
                <a:gd name="T72" fmla="*/ 92 w 252"/>
                <a:gd name="T73" fmla="*/ 284 h 286"/>
                <a:gd name="T74" fmla="*/ 108 w 252"/>
                <a:gd name="T75" fmla="*/ 278 h 286"/>
                <a:gd name="T76" fmla="*/ 124 w 252"/>
                <a:gd name="T77" fmla="*/ 268 h 286"/>
                <a:gd name="T78" fmla="*/ 136 w 252"/>
                <a:gd name="T79" fmla="*/ 256 h 286"/>
                <a:gd name="T80" fmla="*/ 136 w 252"/>
                <a:gd name="T81" fmla="*/ 25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286">
                  <a:moveTo>
                    <a:pt x="136" y="256"/>
                  </a:moveTo>
                  <a:lnTo>
                    <a:pt x="236" y="120"/>
                  </a:lnTo>
                  <a:lnTo>
                    <a:pt x="236" y="120"/>
                  </a:lnTo>
                  <a:lnTo>
                    <a:pt x="244" y="108"/>
                  </a:lnTo>
                  <a:lnTo>
                    <a:pt x="250" y="94"/>
                  </a:lnTo>
                  <a:lnTo>
                    <a:pt x="252" y="80"/>
                  </a:lnTo>
                  <a:lnTo>
                    <a:pt x="252" y="64"/>
                  </a:lnTo>
                  <a:lnTo>
                    <a:pt x="248" y="50"/>
                  </a:lnTo>
                  <a:lnTo>
                    <a:pt x="242" y="36"/>
                  </a:lnTo>
                  <a:lnTo>
                    <a:pt x="232" y="24"/>
                  </a:lnTo>
                  <a:lnTo>
                    <a:pt x="222" y="14"/>
                  </a:lnTo>
                  <a:lnTo>
                    <a:pt x="222" y="14"/>
                  </a:lnTo>
                  <a:lnTo>
                    <a:pt x="208" y="6"/>
                  </a:lnTo>
                  <a:lnTo>
                    <a:pt x="194" y="2"/>
                  </a:lnTo>
                  <a:lnTo>
                    <a:pt x="180" y="0"/>
                  </a:lnTo>
                  <a:lnTo>
                    <a:pt x="166" y="0"/>
                  </a:lnTo>
                  <a:lnTo>
                    <a:pt x="150" y="4"/>
                  </a:lnTo>
                  <a:lnTo>
                    <a:pt x="138" y="10"/>
                  </a:lnTo>
                  <a:lnTo>
                    <a:pt x="126" y="18"/>
                  </a:lnTo>
                  <a:lnTo>
                    <a:pt x="116" y="30"/>
                  </a:lnTo>
                  <a:lnTo>
                    <a:pt x="14" y="164"/>
                  </a:lnTo>
                  <a:lnTo>
                    <a:pt x="14" y="164"/>
                  </a:lnTo>
                  <a:lnTo>
                    <a:pt x="6" y="178"/>
                  </a:lnTo>
                  <a:lnTo>
                    <a:pt x="2" y="192"/>
                  </a:lnTo>
                  <a:lnTo>
                    <a:pt x="0" y="206"/>
                  </a:lnTo>
                  <a:lnTo>
                    <a:pt x="0" y="220"/>
                  </a:lnTo>
                  <a:lnTo>
                    <a:pt x="4" y="234"/>
                  </a:lnTo>
                  <a:lnTo>
                    <a:pt x="10" y="248"/>
                  </a:lnTo>
                  <a:lnTo>
                    <a:pt x="18" y="260"/>
                  </a:lnTo>
                  <a:lnTo>
                    <a:pt x="30" y="270"/>
                  </a:lnTo>
                  <a:lnTo>
                    <a:pt x="30" y="270"/>
                  </a:lnTo>
                  <a:lnTo>
                    <a:pt x="40" y="278"/>
                  </a:lnTo>
                  <a:lnTo>
                    <a:pt x="52" y="282"/>
                  </a:lnTo>
                  <a:lnTo>
                    <a:pt x="64" y="284"/>
                  </a:lnTo>
                  <a:lnTo>
                    <a:pt x="76" y="286"/>
                  </a:lnTo>
                  <a:lnTo>
                    <a:pt x="76" y="286"/>
                  </a:lnTo>
                  <a:lnTo>
                    <a:pt x="92" y="284"/>
                  </a:lnTo>
                  <a:lnTo>
                    <a:pt x="108" y="278"/>
                  </a:lnTo>
                  <a:lnTo>
                    <a:pt x="124" y="268"/>
                  </a:lnTo>
                  <a:lnTo>
                    <a:pt x="136" y="256"/>
                  </a:lnTo>
                  <a:lnTo>
                    <a:pt x="136"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descr=" " title=" ">
              <a:extLst>
                <a:ext uri="{FF2B5EF4-FFF2-40B4-BE49-F238E27FC236}">
                  <a16:creationId xmlns:a16="http://schemas.microsoft.com/office/drawing/2014/main" id="{32917166-7E81-430C-B899-E687AC6B2BEF}"/>
                </a:ext>
              </a:extLst>
            </p:cNvPr>
            <p:cNvSpPr>
              <a:spLocks/>
            </p:cNvSpPr>
            <p:nvPr/>
          </p:nvSpPr>
          <p:spPr bwMode="auto">
            <a:xfrm>
              <a:off x="8155016" y="1619601"/>
              <a:ext cx="33512" cy="24472"/>
            </a:xfrm>
            <a:custGeom>
              <a:avLst/>
              <a:gdLst>
                <a:gd name="T0" fmla="*/ 260 w 304"/>
                <a:gd name="T1" fmla="*/ 78 h 222"/>
                <a:gd name="T2" fmla="*/ 108 w 304"/>
                <a:gd name="T3" fmla="*/ 8 h 222"/>
                <a:gd name="T4" fmla="*/ 108 w 304"/>
                <a:gd name="T5" fmla="*/ 8 h 222"/>
                <a:gd name="T6" fmla="*/ 92 w 304"/>
                <a:gd name="T7" fmla="*/ 2 h 222"/>
                <a:gd name="T8" fmla="*/ 78 w 304"/>
                <a:gd name="T9" fmla="*/ 0 h 222"/>
                <a:gd name="T10" fmla="*/ 64 w 304"/>
                <a:gd name="T11" fmla="*/ 2 h 222"/>
                <a:gd name="T12" fmla="*/ 50 w 304"/>
                <a:gd name="T13" fmla="*/ 6 h 222"/>
                <a:gd name="T14" fmla="*/ 36 w 304"/>
                <a:gd name="T15" fmla="*/ 12 h 222"/>
                <a:gd name="T16" fmla="*/ 24 w 304"/>
                <a:gd name="T17" fmla="*/ 20 h 222"/>
                <a:gd name="T18" fmla="*/ 14 w 304"/>
                <a:gd name="T19" fmla="*/ 32 h 222"/>
                <a:gd name="T20" fmla="*/ 6 w 304"/>
                <a:gd name="T21" fmla="*/ 46 h 222"/>
                <a:gd name="T22" fmla="*/ 6 w 304"/>
                <a:gd name="T23" fmla="*/ 46 h 222"/>
                <a:gd name="T24" fmla="*/ 2 w 304"/>
                <a:gd name="T25" fmla="*/ 60 h 222"/>
                <a:gd name="T26" fmla="*/ 0 w 304"/>
                <a:gd name="T27" fmla="*/ 74 h 222"/>
                <a:gd name="T28" fmla="*/ 0 w 304"/>
                <a:gd name="T29" fmla="*/ 90 h 222"/>
                <a:gd name="T30" fmla="*/ 4 w 304"/>
                <a:gd name="T31" fmla="*/ 104 h 222"/>
                <a:gd name="T32" fmla="*/ 10 w 304"/>
                <a:gd name="T33" fmla="*/ 116 h 222"/>
                <a:gd name="T34" fmla="*/ 20 w 304"/>
                <a:gd name="T35" fmla="*/ 128 h 222"/>
                <a:gd name="T36" fmla="*/ 32 w 304"/>
                <a:gd name="T37" fmla="*/ 138 h 222"/>
                <a:gd name="T38" fmla="*/ 44 w 304"/>
                <a:gd name="T39" fmla="*/ 146 h 222"/>
                <a:gd name="T40" fmla="*/ 198 w 304"/>
                <a:gd name="T41" fmla="*/ 216 h 222"/>
                <a:gd name="T42" fmla="*/ 198 w 304"/>
                <a:gd name="T43" fmla="*/ 216 h 222"/>
                <a:gd name="T44" fmla="*/ 212 w 304"/>
                <a:gd name="T45" fmla="*/ 220 h 222"/>
                <a:gd name="T46" fmla="*/ 228 w 304"/>
                <a:gd name="T47" fmla="*/ 222 h 222"/>
                <a:gd name="T48" fmla="*/ 228 w 304"/>
                <a:gd name="T49" fmla="*/ 222 h 222"/>
                <a:gd name="T50" fmla="*/ 240 w 304"/>
                <a:gd name="T51" fmla="*/ 222 h 222"/>
                <a:gd name="T52" fmla="*/ 250 w 304"/>
                <a:gd name="T53" fmla="*/ 220 h 222"/>
                <a:gd name="T54" fmla="*/ 260 w 304"/>
                <a:gd name="T55" fmla="*/ 216 h 222"/>
                <a:gd name="T56" fmla="*/ 270 w 304"/>
                <a:gd name="T57" fmla="*/ 210 h 222"/>
                <a:gd name="T58" fmla="*/ 278 w 304"/>
                <a:gd name="T59" fmla="*/ 204 h 222"/>
                <a:gd name="T60" fmla="*/ 286 w 304"/>
                <a:gd name="T61" fmla="*/ 196 h 222"/>
                <a:gd name="T62" fmla="*/ 292 w 304"/>
                <a:gd name="T63" fmla="*/ 188 h 222"/>
                <a:gd name="T64" fmla="*/ 298 w 304"/>
                <a:gd name="T65" fmla="*/ 178 h 222"/>
                <a:gd name="T66" fmla="*/ 298 w 304"/>
                <a:gd name="T67" fmla="*/ 178 h 222"/>
                <a:gd name="T68" fmla="*/ 302 w 304"/>
                <a:gd name="T69" fmla="*/ 164 h 222"/>
                <a:gd name="T70" fmla="*/ 304 w 304"/>
                <a:gd name="T71" fmla="*/ 148 h 222"/>
                <a:gd name="T72" fmla="*/ 304 w 304"/>
                <a:gd name="T73" fmla="*/ 134 h 222"/>
                <a:gd name="T74" fmla="*/ 300 w 304"/>
                <a:gd name="T75" fmla="*/ 120 h 222"/>
                <a:gd name="T76" fmla="*/ 294 w 304"/>
                <a:gd name="T77" fmla="*/ 106 h 222"/>
                <a:gd name="T78" fmla="*/ 284 w 304"/>
                <a:gd name="T79" fmla="*/ 94 h 222"/>
                <a:gd name="T80" fmla="*/ 274 w 304"/>
                <a:gd name="T81" fmla="*/ 84 h 222"/>
                <a:gd name="T82" fmla="*/ 260 w 304"/>
                <a:gd name="T83" fmla="*/ 78 h 222"/>
                <a:gd name="T84" fmla="*/ 260 w 304"/>
                <a:gd name="T85" fmla="*/ 7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222">
                  <a:moveTo>
                    <a:pt x="260" y="78"/>
                  </a:moveTo>
                  <a:lnTo>
                    <a:pt x="108" y="8"/>
                  </a:lnTo>
                  <a:lnTo>
                    <a:pt x="108" y="8"/>
                  </a:lnTo>
                  <a:lnTo>
                    <a:pt x="92" y="2"/>
                  </a:lnTo>
                  <a:lnTo>
                    <a:pt x="78" y="0"/>
                  </a:lnTo>
                  <a:lnTo>
                    <a:pt x="64" y="2"/>
                  </a:lnTo>
                  <a:lnTo>
                    <a:pt x="50" y="6"/>
                  </a:lnTo>
                  <a:lnTo>
                    <a:pt x="36" y="12"/>
                  </a:lnTo>
                  <a:lnTo>
                    <a:pt x="24" y="20"/>
                  </a:lnTo>
                  <a:lnTo>
                    <a:pt x="14" y="32"/>
                  </a:lnTo>
                  <a:lnTo>
                    <a:pt x="6" y="46"/>
                  </a:lnTo>
                  <a:lnTo>
                    <a:pt x="6" y="46"/>
                  </a:lnTo>
                  <a:lnTo>
                    <a:pt x="2" y="60"/>
                  </a:lnTo>
                  <a:lnTo>
                    <a:pt x="0" y="74"/>
                  </a:lnTo>
                  <a:lnTo>
                    <a:pt x="0" y="90"/>
                  </a:lnTo>
                  <a:lnTo>
                    <a:pt x="4" y="104"/>
                  </a:lnTo>
                  <a:lnTo>
                    <a:pt x="10" y="116"/>
                  </a:lnTo>
                  <a:lnTo>
                    <a:pt x="20" y="128"/>
                  </a:lnTo>
                  <a:lnTo>
                    <a:pt x="32" y="138"/>
                  </a:lnTo>
                  <a:lnTo>
                    <a:pt x="44" y="146"/>
                  </a:lnTo>
                  <a:lnTo>
                    <a:pt x="198" y="216"/>
                  </a:lnTo>
                  <a:lnTo>
                    <a:pt x="198" y="216"/>
                  </a:lnTo>
                  <a:lnTo>
                    <a:pt x="212" y="220"/>
                  </a:lnTo>
                  <a:lnTo>
                    <a:pt x="228" y="222"/>
                  </a:lnTo>
                  <a:lnTo>
                    <a:pt x="228" y="222"/>
                  </a:lnTo>
                  <a:lnTo>
                    <a:pt x="240" y="222"/>
                  </a:lnTo>
                  <a:lnTo>
                    <a:pt x="250" y="220"/>
                  </a:lnTo>
                  <a:lnTo>
                    <a:pt x="260" y="216"/>
                  </a:lnTo>
                  <a:lnTo>
                    <a:pt x="270" y="210"/>
                  </a:lnTo>
                  <a:lnTo>
                    <a:pt x="278" y="204"/>
                  </a:lnTo>
                  <a:lnTo>
                    <a:pt x="286" y="196"/>
                  </a:lnTo>
                  <a:lnTo>
                    <a:pt x="292" y="188"/>
                  </a:lnTo>
                  <a:lnTo>
                    <a:pt x="298" y="178"/>
                  </a:lnTo>
                  <a:lnTo>
                    <a:pt x="298" y="178"/>
                  </a:lnTo>
                  <a:lnTo>
                    <a:pt x="302" y="164"/>
                  </a:lnTo>
                  <a:lnTo>
                    <a:pt x="304" y="148"/>
                  </a:lnTo>
                  <a:lnTo>
                    <a:pt x="304" y="134"/>
                  </a:lnTo>
                  <a:lnTo>
                    <a:pt x="300" y="120"/>
                  </a:lnTo>
                  <a:lnTo>
                    <a:pt x="294" y="106"/>
                  </a:lnTo>
                  <a:lnTo>
                    <a:pt x="284" y="94"/>
                  </a:lnTo>
                  <a:lnTo>
                    <a:pt x="274" y="84"/>
                  </a:lnTo>
                  <a:lnTo>
                    <a:pt x="260" y="78"/>
                  </a:lnTo>
                  <a:lnTo>
                    <a:pt x="26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descr=" " title=" ">
              <a:extLst>
                <a:ext uri="{FF2B5EF4-FFF2-40B4-BE49-F238E27FC236}">
                  <a16:creationId xmlns:a16="http://schemas.microsoft.com/office/drawing/2014/main" id="{AED0C777-894D-4D95-AD78-3642379FCBDE}"/>
                </a:ext>
              </a:extLst>
            </p:cNvPr>
            <p:cNvSpPr>
              <a:spLocks/>
            </p:cNvSpPr>
            <p:nvPr/>
          </p:nvSpPr>
          <p:spPr bwMode="auto">
            <a:xfrm>
              <a:off x="8149288" y="1591383"/>
              <a:ext cx="39905" cy="22708"/>
            </a:xfrm>
            <a:custGeom>
              <a:avLst/>
              <a:gdLst>
                <a:gd name="T0" fmla="*/ 268 w 362"/>
                <a:gd name="T1" fmla="*/ 2 h 206"/>
                <a:gd name="T2" fmla="*/ 58 w 362"/>
                <a:gd name="T3" fmla="*/ 56 h 206"/>
                <a:gd name="T4" fmla="*/ 58 w 362"/>
                <a:gd name="T5" fmla="*/ 56 h 206"/>
                <a:gd name="T6" fmla="*/ 42 w 362"/>
                <a:gd name="T7" fmla="*/ 62 h 206"/>
                <a:gd name="T8" fmla="*/ 30 w 362"/>
                <a:gd name="T9" fmla="*/ 70 h 206"/>
                <a:gd name="T10" fmla="*/ 20 w 362"/>
                <a:gd name="T11" fmla="*/ 80 h 206"/>
                <a:gd name="T12" fmla="*/ 10 w 362"/>
                <a:gd name="T13" fmla="*/ 92 h 206"/>
                <a:gd name="T14" fmla="*/ 4 w 362"/>
                <a:gd name="T15" fmla="*/ 104 h 206"/>
                <a:gd name="T16" fmla="*/ 0 w 362"/>
                <a:gd name="T17" fmla="*/ 120 h 206"/>
                <a:gd name="T18" fmla="*/ 0 w 362"/>
                <a:gd name="T19" fmla="*/ 134 h 206"/>
                <a:gd name="T20" fmla="*/ 2 w 362"/>
                <a:gd name="T21" fmla="*/ 150 h 206"/>
                <a:gd name="T22" fmla="*/ 2 w 362"/>
                <a:gd name="T23" fmla="*/ 150 h 206"/>
                <a:gd name="T24" fmla="*/ 6 w 362"/>
                <a:gd name="T25" fmla="*/ 162 h 206"/>
                <a:gd name="T26" fmla="*/ 12 w 362"/>
                <a:gd name="T27" fmla="*/ 172 h 206"/>
                <a:gd name="T28" fmla="*/ 20 w 362"/>
                <a:gd name="T29" fmla="*/ 182 h 206"/>
                <a:gd name="T30" fmla="*/ 30 w 362"/>
                <a:gd name="T31" fmla="*/ 190 h 206"/>
                <a:gd name="T32" fmla="*/ 40 w 362"/>
                <a:gd name="T33" fmla="*/ 198 h 206"/>
                <a:gd name="T34" fmla="*/ 52 w 362"/>
                <a:gd name="T35" fmla="*/ 202 h 206"/>
                <a:gd name="T36" fmla="*/ 64 w 362"/>
                <a:gd name="T37" fmla="*/ 206 h 206"/>
                <a:gd name="T38" fmla="*/ 76 w 362"/>
                <a:gd name="T39" fmla="*/ 206 h 206"/>
                <a:gd name="T40" fmla="*/ 76 w 362"/>
                <a:gd name="T41" fmla="*/ 206 h 206"/>
                <a:gd name="T42" fmla="*/ 94 w 362"/>
                <a:gd name="T43" fmla="*/ 204 h 206"/>
                <a:gd name="T44" fmla="*/ 306 w 362"/>
                <a:gd name="T45" fmla="*/ 150 h 206"/>
                <a:gd name="T46" fmla="*/ 306 w 362"/>
                <a:gd name="T47" fmla="*/ 150 h 206"/>
                <a:gd name="T48" fmla="*/ 320 w 362"/>
                <a:gd name="T49" fmla="*/ 144 h 206"/>
                <a:gd name="T50" fmla="*/ 332 w 362"/>
                <a:gd name="T51" fmla="*/ 136 h 206"/>
                <a:gd name="T52" fmla="*/ 344 w 362"/>
                <a:gd name="T53" fmla="*/ 126 h 206"/>
                <a:gd name="T54" fmla="*/ 352 w 362"/>
                <a:gd name="T55" fmla="*/ 116 h 206"/>
                <a:gd name="T56" fmla="*/ 358 w 362"/>
                <a:gd name="T57" fmla="*/ 102 h 206"/>
                <a:gd name="T58" fmla="*/ 362 w 362"/>
                <a:gd name="T59" fmla="*/ 88 h 206"/>
                <a:gd name="T60" fmla="*/ 362 w 362"/>
                <a:gd name="T61" fmla="*/ 72 h 206"/>
                <a:gd name="T62" fmla="*/ 360 w 362"/>
                <a:gd name="T63" fmla="*/ 58 h 206"/>
                <a:gd name="T64" fmla="*/ 360 w 362"/>
                <a:gd name="T65" fmla="*/ 58 h 206"/>
                <a:gd name="T66" fmla="*/ 356 w 362"/>
                <a:gd name="T67" fmla="*/ 42 h 206"/>
                <a:gd name="T68" fmla="*/ 348 w 362"/>
                <a:gd name="T69" fmla="*/ 30 h 206"/>
                <a:gd name="T70" fmla="*/ 338 w 362"/>
                <a:gd name="T71" fmla="*/ 20 h 206"/>
                <a:gd name="T72" fmla="*/ 326 w 362"/>
                <a:gd name="T73" fmla="*/ 10 h 206"/>
                <a:gd name="T74" fmla="*/ 312 w 362"/>
                <a:gd name="T75" fmla="*/ 4 h 206"/>
                <a:gd name="T76" fmla="*/ 298 w 362"/>
                <a:gd name="T77" fmla="*/ 2 h 206"/>
                <a:gd name="T78" fmla="*/ 284 w 362"/>
                <a:gd name="T79" fmla="*/ 0 h 206"/>
                <a:gd name="T80" fmla="*/ 268 w 362"/>
                <a:gd name="T81" fmla="*/ 2 h 206"/>
                <a:gd name="T82" fmla="*/ 268 w 362"/>
                <a:gd name="T83" fmla="*/ 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206">
                  <a:moveTo>
                    <a:pt x="268" y="2"/>
                  </a:moveTo>
                  <a:lnTo>
                    <a:pt x="58" y="56"/>
                  </a:lnTo>
                  <a:lnTo>
                    <a:pt x="58" y="56"/>
                  </a:lnTo>
                  <a:lnTo>
                    <a:pt x="42" y="62"/>
                  </a:lnTo>
                  <a:lnTo>
                    <a:pt x="30" y="70"/>
                  </a:lnTo>
                  <a:lnTo>
                    <a:pt x="20" y="80"/>
                  </a:lnTo>
                  <a:lnTo>
                    <a:pt x="10" y="92"/>
                  </a:lnTo>
                  <a:lnTo>
                    <a:pt x="4" y="104"/>
                  </a:lnTo>
                  <a:lnTo>
                    <a:pt x="0" y="120"/>
                  </a:lnTo>
                  <a:lnTo>
                    <a:pt x="0" y="134"/>
                  </a:lnTo>
                  <a:lnTo>
                    <a:pt x="2" y="150"/>
                  </a:lnTo>
                  <a:lnTo>
                    <a:pt x="2" y="150"/>
                  </a:lnTo>
                  <a:lnTo>
                    <a:pt x="6" y="162"/>
                  </a:lnTo>
                  <a:lnTo>
                    <a:pt x="12" y="172"/>
                  </a:lnTo>
                  <a:lnTo>
                    <a:pt x="20" y="182"/>
                  </a:lnTo>
                  <a:lnTo>
                    <a:pt x="30" y="190"/>
                  </a:lnTo>
                  <a:lnTo>
                    <a:pt x="40" y="198"/>
                  </a:lnTo>
                  <a:lnTo>
                    <a:pt x="52" y="202"/>
                  </a:lnTo>
                  <a:lnTo>
                    <a:pt x="64" y="206"/>
                  </a:lnTo>
                  <a:lnTo>
                    <a:pt x="76" y="206"/>
                  </a:lnTo>
                  <a:lnTo>
                    <a:pt x="76" y="206"/>
                  </a:lnTo>
                  <a:lnTo>
                    <a:pt x="94" y="204"/>
                  </a:lnTo>
                  <a:lnTo>
                    <a:pt x="306" y="150"/>
                  </a:lnTo>
                  <a:lnTo>
                    <a:pt x="306" y="150"/>
                  </a:lnTo>
                  <a:lnTo>
                    <a:pt x="320" y="144"/>
                  </a:lnTo>
                  <a:lnTo>
                    <a:pt x="332" y="136"/>
                  </a:lnTo>
                  <a:lnTo>
                    <a:pt x="344" y="126"/>
                  </a:lnTo>
                  <a:lnTo>
                    <a:pt x="352" y="116"/>
                  </a:lnTo>
                  <a:lnTo>
                    <a:pt x="358" y="102"/>
                  </a:lnTo>
                  <a:lnTo>
                    <a:pt x="362" y="88"/>
                  </a:lnTo>
                  <a:lnTo>
                    <a:pt x="362" y="72"/>
                  </a:lnTo>
                  <a:lnTo>
                    <a:pt x="360" y="58"/>
                  </a:lnTo>
                  <a:lnTo>
                    <a:pt x="360" y="58"/>
                  </a:lnTo>
                  <a:lnTo>
                    <a:pt x="356" y="42"/>
                  </a:lnTo>
                  <a:lnTo>
                    <a:pt x="348" y="30"/>
                  </a:lnTo>
                  <a:lnTo>
                    <a:pt x="338" y="20"/>
                  </a:lnTo>
                  <a:lnTo>
                    <a:pt x="326" y="10"/>
                  </a:lnTo>
                  <a:lnTo>
                    <a:pt x="312" y="4"/>
                  </a:lnTo>
                  <a:lnTo>
                    <a:pt x="298" y="2"/>
                  </a:lnTo>
                  <a:lnTo>
                    <a:pt x="284" y="0"/>
                  </a:lnTo>
                  <a:lnTo>
                    <a:pt x="268" y="2"/>
                  </a:lnTo>
                  <a:lnTo>
                    <a:pt x="26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descr=" " title=" ">
              <a:extLst>
                <a:ext uri="{FF2B5EF4-FFF2-40B4-BE49-F238E27FC236}">
                  <a16:creationId xmlns:a16="http://schemas.microsoft.com/office/drawing/2014/main" id="{E3C2F02F-EBCA-4867-8600-435C3D20ABD5}"/>
                </a:ext>
              </a:extLst>
            </p:cNvPr>
            <p:cNvSpPr>
              <a:spLocks/>
            </p:cNvSpPr>
            <p:nvPr/>
          </p:nvSpPr>
          <p:spPr bwMode="auto">
            <a:xfrm>
              <a:off x="8030431" y="1657082"/>
              <a:ext cx="27779" cy="31527"/>
            </a:xfrm>
            <a:custGeom>
              <a:avLst/>
              <a:gdLst>
                <a:gd name="T0" fmla="*/ 222 w 252"/>
                <a:gd name="T1" fmla="*/ 16 h 286"/>
                <a:gd name="T2" fmla="*/ 222 w 252"/>
                <a:gd name="T3" fmla="*/ 16 h 286"/>
                <a:gd name="T4" fmla="*/ 210 w 252"/>
                <a:gd name="T5" fmla="*/ 8 h 286"/>
                <a:gd name="T6" fmla="*/ 196 w 252"/>
                <a:gd name="T7" fmla="*/ 2 h 286"/>
                <a:gd name="T8" fmla="*/ 180 w 252"/>
                <a:gd name="T9" fmla="*/ 0 h 286"/>
                <a:gd name="T10" fmla="*/ 166 w 252"/>
                <a:gd name="T11" fmla="*/ 0 h 286"/>
                <a:gd name="T12" fmla="*/ 152 w 252"/>
                <a:gd name="T13" fmla="*/ 4 h 286"/>
                <a:gd name="T14" fmla="*/ 138 w 252"/>
                <a:gd name="T15" fmla="*/ 10 h 286"/>
                <a:gd name="T16" fmla="*/ 126 w 252"/>
                <a:gd name="T17" fmla="*/ 20 h 286"/>
                <a:gd name="T18" fmla="*/ 116 w 252"/>
                <a:gd name="T19" fmla="*/ 30 h 286"/>
                <a:gd name="T20" fmla="*/ 16 w 252"/>
                <a:gd name="T21" fmla="*/ 164 h 286"/>
                <a:gd name="T22" fmla="*/ 16 w 252"/>
                <a:gd name="T23" fmla="*/ 164 h 286"/>
                <a:gd name="T24" fmla="*/ 8 w 252"/>
                <a:gd name="T25" fmla="*/ 178 h 286"/>
                <a:gd name="T26" fmla="*/ 2 w 252"/>
                <a:gd name="T27" fmla="*/ 192 h 286"/>
                <a:gd name="T28" fmla="*/ 0 w 252"/>
                <a:gd name="T29" fmla="*/ 206 h 286"/>
                <a:gd name="T30" fmla="*/ 2 w 252"/>
                <a:gd name="T31" fmla="*/ 222 h 286"/>
                <a:gd name="T32" fmla="*/ 4 w 252"/>
                <a:gd name="T33" fmla="*/ 236 h 286"/>
                <a:gd name="T34" fmla="*/ 10 w 252"/>
                <a:gd name="T35" fmla="*/ 248 h 286"/>
                <a:gd name="T36" fmla="*/ 20 w 252"/>
                <a:gd name="T37" fmla="*/ 260 h 286"/>
                <a:gd name="T38" fmla="*/ 30 w 252"/>
                <a:gd name="T39" fmla="*/ 272 h 286"/>
                <a:gd name="T40" fmla="*/ 30 w 252"/>
                <a:gd name="T41" fmla="*/ 272 h 286"/>
                <a:gd name="T42" fmla="*/ 42 w 252"/>
                <a:gd name="T43" fmla="*/ 278 h 286"/>
                <a:gd name="T44" fmla="*/ 52 w 252"/>
                <a:gd name="T45" fmla="*/ 282 h 286"/>
                <a:gd name="T46" fmla="*/ 64 w 252"/>
                <a:gd name="T47" fmla="*/ 286 h 286"/>
                <a:gd name="T48" fmla="*/ 76 w 252"/>
                <a:gd name="T49" fmla="*/ 286 h 286"/>
                <a:gd name="T50" fmla="*/ 76 w 252"/>
                <a:gd name="T51" fmla="*/ 286 h 286"/>
                <a:gd name="T52" fmla="*/ 94 w 252"/>
                <a:gd name="T53" fmla="*/ 284 h 286"/>
                <a:gd name="T54" fmla="*/ 110 w 252"/>
                <a:gd name="T55" fmla="*/ 278 h 286"/>
                <a:gd name="T56" fmla="*/ 124 w 252"/>
                <a:gd name="T57" fmla="*/ 268 h 286"/>
                <a:gd name="T58" fmla="*/ 138 w 252"/>
                <a:gd name="T59" fmla="*/ 256 h 286"/>
                <a:gd name="T60" fmla="*/ 238 w 252"/>
                <a:gd name="T61" fmla="*/ 122 h 286"/>
                <a:gd name="T62" fmla="*/ 238 w 252"/>
                <a:gd name="T63" fmla="*/ 122 h 286"/>
                <a:gd name="T64" fmla="*/ 246 w 252"/>
                <a:gd name="T65" fmla="*/ 108 h 286"/>
                <a:gd name="T66" fmla="*/ 250 w 252"/>
                <a:gd name="T67" fmla="*/ 94 h 286"/>
                <a:gd name="T68" fmla="*/ 252 w 252"/>
                <a:gd name="T69" fmla="*/ 80 h 286"/>
                <a:gd name="T70" fmla="*/ 252 w 252"/>
                <a:gd name="T71" fmla="*/ 66 h 286"/>
                <a:gd name="T72" fmla="*/ 248 w 252"/>
                <a:gd name="T73" fmla="*/ 52 h 286"/>
                <a:gd name="T74" fmla="*/ 242 w 252"/>
                <a:gd name="T75" fmla="*/ 38 h 286"/>
                <a:gd name="T76" fmla="*/ 234 w 252"/>
                <a:gd name="T77" fmla="*/ 26 h 286"/>
                <a:gd name="T78" fmla="*/ 222 w 252"/>
                <a:gd name="T79" fmla="*/ 16 h 286"/>
                <a:gd name="T80" fmla="*/ 222 w 252"/>
                <a:gd name="T81" fmla="*/ 1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286">
                  <a:moveTo>
                    <a:pt x="222" y="16"/>
                  </a:moveTo>
                  <a:lnTo>
                    <a:pt x="222" y="16"/>
                  </a:lnTo>
                  <a:lnTo>
                    <a:pt x="210" y="8"/>
                  </a:lnTo>
                  <a:lnTo>
                    <a:pt x="196" y="2"/>
                  </a:lnTo>
                  <a:lnTo>
                    <a:pt x="180" y="0"/>
                  </a:lnTo>
                  <a:lnTo>
                    <a:pt x="166" y="0"/>
                  </a:lnTo>
                  <a:lnTo>
                    <a:pt x="152" y="4"/>
                  </a:lnTo>
                  <a:lnTo>
                    <a:pt x="138" y="10"/>
                  </a:lnTo>
                  <a:lnTo>
                    <a:pt x="126" y="20"/>
                  </a:lnTo>
                  <a:lnTo>
                    <a:pt x="116" y="30"/>
                  </a:lnTo>
                  <a:lnTo>
                    <a:pt x="16" y="164"/>
                  </a:lnTo>
                  <a:lnTo>
                    <a:pt x="16" y="164"/>
                  </a:lnTo>
                  <a:lnTo>
                    <a:pt x="8" y="178"/>
                  </a:lnTo>
                  <a:lnTo>
                    <a:pt x="2" y="192"/>
                  </a:lnTo>
                  <a:lnTo>
                    <a:pt x="0" y="206"/>
                  </a:lnTo>
                  <a:lnTo>
                    <a:pt x="2" y="222"/>
                  </a:lnTo>
                  <a:lnTo>
                    <a:pt x="4" y="236"/>
                  </a:lnTo>
                  <a:lnTo>
                    <a:pt x="10" y="248"/>
                  </a:lnTo>
                  <a:lnTo>
                    <a:pt x="20" y="260"/>
                  </a:lnTo>
                  <a:lnTo>
                    <a:pt x="30" y="272"/>
                  </a:lnTo>
                  <a:lnTo>
                    <a:pt x="30" y="272"/>
                  </a:lnTo>
                  <a:lnTo>
                    <a:pt x="42" y="278"/>
                  </a:lnTo>
                  <a:lnTo>
                    <a:pt x="52" y="282"/>
                  </a:lnTo>
                  <a:lnTo>
                    <a:pt x="64" y="286"/>
                  </a:lnTo>
                  <a:lnTo>
                    <a:pt x="76" y="286"/>
                  </a:lnTo>
                  <a:lnTo>
                    <a:pt x="76" y="286"/>
                  </a:lnTo>
                  <a:lnTo>
                    <a:pt x="94" y="284"/>
                  </a:lnTo>
                  <a:lnTo>
                    <a:pt x="110" y="278"/>
                  </a:lnTo>
                  <a:lnTo>
                    <a:pt x="124" y="268"/>
                  </a:lnTo>
                  <a:lnTo>
                    <a:pt x="138" y="256"/>
                  </a:lnTo>
                  <a:lnTo>
                    <a:pt x="238" y="122"/>
                  </a:lnTo>
                  <a:lnTo>
                    <a:pt x="238" y="122"/>
                  </a:lnTo>
                  <a:lnTo>
                    <a:pt x="246" y="108"/>
                  </a:lnTo>
                  <a:lnTo>
                    <a:pt x="250" y="94"/>
                  </a:lnTo>
                  <a:lnTo>
                    <a:pt x="252" y="80"/>
                  </a:lnTo>
                  <a:lnTo>
                    <a:pt x="252" y="66"/>
                  </a:lnTo>
                  <a:lnTo>
                    <a:pt x="248" y="52"/>
                  </a:lnTo>
                  <a:lnTo>
                    <a:pt x="242" y="38"/>
                  </a:lnTo>
                  <a:lnTo>
                    <a:pt x="234" y="26"/>
                  </a:lnTo>
                  <a:lnTo>
                    <a:pt x="222" y="16"/>
                  </a:lnTo>
                  <a:lnTo>
                    <a:pt x="22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descr=" " title=" ">
              <a:extLst>
                <a:ext uri="{FF2B5EF4-FFF2-40B4-BE49-F238E27FC236}">
                  <a16:creationId xmlns:a16="http://schemas.microsoft.com/office/drawing/2014/main" id="{173CAC0A-9ACD-4686-A979-CA55E0A5AFB5}"/>
                </a:ext>
              </a:extLst>
            </p:cNvPr>
            <p:cNvSpPr>
              <a:spLocks/>
            </p:cNvSpPr>
            <p:nvPr/>
          </p:nvSpPr>
          <p:spPr bwMode="auto">
            <a:xfrm>
              <a:off x="8013234" y="1604611"/>
              <a:ext cx="33512" cy="24252"/>
            </a:xfrm>
            <a:custGeom>
              <a:avLst/>
              <a:gdLst>
                <a:gd name="T0" fmla="*/ 44 w 304"/>
                <a:gd name="T1" fmla="*/ 144 h 220"/>
                <a:gd name="T2" fmla="*/ 198 w 304"/>
                <a:gd name="T3" fmla="*/ 214 h 220"/>
                <a:gd name="T4" fmla="*/ 198 w 304"/>
                <a:gd name="T5" fmla="*/ 214 h 220"/>
                <a:gd name="T6" fmla="*/ 212 w 304"/>
                <a:gd name="T7" fmla="*/ 220 h 220"/>
                <a:gd name="T8" fmla="*/ 228 w 304"/>
                <a:gd name="T9" fmla="*/ 220 h 220"/>
                <a:gd name="T10" fmla="*/ 228 w 304"/>
                <a:gd name="T11" fmla="*/ 220 h 220"/>
                <a:gd name="T12" fmla="*/ 240 w 304"/>
                <a:gd name="T13" fmla="*/ 220 h 220"/>
                <a:gd name="T14" fmla="*/ 250 w 304"/>
                <a:gd name="T15" fmla="*/ 218 h 220"/>
                <a:gd name="T16" fmla="*/ 260 w 304"/>
                <a:gd name="T17" fmla="*/ 214 h 220"/>
                <a:gd name="T18" fmla="*/ 270 w 304"/>
                <a:gd name="T19" fmla="*/ 208 h 220"/>
                <a:gd name="T20" fmla="*/ 278 w 304"/>
                <a:gd name="T21" fmla="*/ 202 h 220"/>
                <a:gd name="T22" fmla="*/ 286 w 304"/>
                <a:gd name="T23" fmla="*/ 194 h 220"/>
                <a:gd name="T24" fmla="*/ 292 w 304"/>
                <a:gd name="T25" fmla="*/ 186 h 220"/>
                <a:gd name="T26" fmla="*/ 298 w 304"/>
                <a:gd name="T27" fmla="*/ 176 h 220"/>
                <a:gd name="T28" fmla="*/ 298 w 304"/>
                <a:gd name="T29" fmla="*/ 176 h 220"/>
                <a:gd name="T30" fmla="*/ 302 w 304"/>
                <a:gd name="T31" fmla="*/ 162 h 220"/>
                <a:gd name="T32" fmla="*/ 304 w 304"/>
                <a:gd name="T33" fmla="*/ 146 h 220"/>
                <a:gd name="T34" fmla="*/ 304 w 304"/>
                <a:gd name="T35" fmla="*/ 132 h 220"/>
                <a:gd name="T36" fmla="*/ 300 w 304"/>
                <a:gd name="T37" fmla="*/ 118 h 220"/>
                <a:gd name="T38" fmla="*/ 294 w 304"/>
                <a:gd name="T39" fmla="*/ 104 h 220"/>
                <a:gd name="T40" fmla="*/ 284 w 304"/>
                <a:gd name="T41" fmla="*/ 94 h 220"/>
                <a:gd name="T42" fmla="*/ 274 w 304"/>
                <a:gd name="T43" fmla="*/ 84 h 220"/>
                <a:gd name="T44" fmla="*/ 260 w 304"/>
                <a:gd name="T45" fmla="*/ 76 h 220"/>
                <a:gd name="T46" fmla="*/ 108 w 304"/>
                <a:gd name="T47" fmla="*/ 6 h 220"/>
                <a:gd name="T48" fmla="*/ 108 w 304"/>
                <a:gd name="T49" fmla="*/ 6 h 220"/>
                <a:gd name="T50" fmla="*/ 92 w 304"/>
                <a:gd name="T51" fmla="*/ 2 h 220"/>
                <a:gd name="T52" fmla="*/ 78 w 304"/>
                <a:gd name="T53" fmla="*/ 0 h 220"/>
                <a:gd name="T54" fmla="*/ 64 w 304"/>
                <a:gd name="T55" fmla="*/ 0 h 220"/>
                <a:gd name="T56" fmla="*/ 50 w 304"/>
                <a:gd name="T57" fmla="*/ 4 h 220"/>
                <a:gd name="T58" fmla="*/ 36 w 304"/>
                <a:gd name="T59" fmla="*/ 10 h 220"/>
                <a:gd name="T60" fmla="*/ 24 w 304"/>
                <a:gd name="T61" fmla="*/ 20 h 220"/>
                <a:gd name="T62" fmla="*/ 14 w 304"/>
                <a:gd name="T63" fmla="*/ 30 h 220"/>
                <a:gd name="T64" fmla="*/ 6 w 304"/>
                <a:gd name="T65" fmla="*/ 44 h 220"/>
                <a:gd name="T66" fmla="*/ 6 w 304"/>
                <a:gd name="T67" fmla="*/ 44 h 220"/>
                <a:gd name="T68" fmla="*/ 2 w 304"/>
                <a:gd name="T69" fmla="*/ 58 h 220"/>
                <a:gd name="T70" fmla="*/ 0 w 304"/>
                <a:gd name="T71" fmla="*/ 74 h 220"/>
                <a:gd name="T72" fmla="*/ 0 w 304"/>
                <a:gd name="T73" fmla="*/ 88 h 220"/>
                <a:gd name="T74" fmla="*/ 4 w 304"/>
                <a:gd name="T75" fmla="*/ 102 h 220"/>
                <a:gd name="T76" fmla="*/ 12 w 304"/>
                <a:gd name="T77" fmla="*/ 116 h 220"/>
                <a:gd name="T78" fmla="*/ 20 w 304"/>
                <a:gd name="T79" fmla="*/ 126 h 220"/>
                <a:gd name="T80" fmla="*/ 32 w 304"/>
                <a:gd name="T81" fmla="*/ 136 h 220"/>
                <a:gd name="T82" fmla="*/ 44 w 304"/>
                <a:gd name="T83" fmla="*/ 144 h 220"/>
                <a:gd name="T84" fmla="*/ 44 w 304"/>
                <a:gd name="T85" fmla="*/ 14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4" h="220">
                  <a:moveTo>
                    <a:pt x="44" y="144"/>
                  </a:moveTo>
                  <a:lnTo>
                    <a:pt x="198" y="214"/>
                  </a:lnTo>
                  <a:lnTo>
                    <a:pt x="198" y="214"/>
                  </a:lnTo>
                  <a:lnTo>
                    <a:pt x="212" y="220"/>
                  </a:lnTo>
                  <a:lnTo>
                    <a:pt x="228" y="220"/>
                  </a:lnTo>
                  <a:lnTo>
                    <a:pt x="228" y="220"/>
                  </a:lnTo>
                  <a:lnTo>
                    <a:pt x="240" y="220"/>
                  </a:lnTo>
                  <a:lnTo>
                    <a:pt x="250" y="218"/>
                  </a:lnTo>
                  <a:lnTo>
                    <a:pt x="260" y="214"/>
                  </a:lnTo>
                  <a:lnTo>
                    <a:pt x="270" y="208"/>
                  </a:lnTo>
                  <a:lnTo>
                    <a:pt x="278" y="202"/>
                  </a:lnTo>
                  <a:lnTo>
                    <a:pt x="286" y="194"/>
                  </a:lnTo>
                  <a:lnTo>
                    <a:pt x="292" y="186"/>
                  </a:lnTo>
                  <a:lnTo>
                    <a:pt x="298" y="176"/>
                  </a:lnTo>
                  <a:lnTo>
                    <a:pt x="298" y="176"/>
                  </a:lnTo>
                  <a:lnTo>
                    <a:pt x="302" y="162"/>
                  </a:lnTo>
                  <a:lnTo>
                    <a:pt x="304" y="146"/>
                  </a:lnTo>
                  <a:lnTo>
                    <a:pt x="304" y="132"/>
                  </a:lnTo>
                  <a:lnTo>
                    <a:pt x="300" y="118"/>
                  </a:lnTo>
                  <a:lnTo>
                    <a:pt x="294" y="104"/>
                  </a:lnTo>
                  <a:lnTo>
                    <a:pt x="284" y="94"/>
                  </a:lnTo>
                  <a:lnTo>
                    <a:pt x="274" y="84"/>
                  </a:lnTo>
                  <a:lnTo>
                    <a:pt x="260" y="76"/>
                  </a:lnTo>
                  <a:lnTo>
                    <a:pt x="108" y="6"/>
                  </a:lnTo>
                  <a:lnTo>
                    <a:pt x="108" y="6"/>
                  </a:lnTo>
                  <a:lnTo>
                    <a:pt x="92" y="2"/>
                  </a:lnTo>
                  <a:lnTo>
                    <a:pt x="78" y="0"/>
                  </a:lnTo>
                  <a:lnTo>
                    <a:pt x="64" y="0"/>
                  </a:lnTo>
                  <a:lnTo>
                    <a:pt x="50" y="4"/>
                  </a:lnTo>
                  <a:lnTo>
                    <a:pt x="36" y="10"/>
                  </a:lnTo>
                  <a:lnTo>
                    <a:pt x="24" y="20"/>
                  </a:lnTo>
                  <a:lnTo>
                    <a:pt x="14" y="30"/>
                  </a:lnTo>
                  <a:lnTo>
                    <a:pt x="6" y="44"/>
                  </a:lnTo>
                  <a:lnTo>
                    <a:pt x="6" y="44"/>
                  </a:lnTo>
                  <a:lnTo>
                    <a:pt x="2" y="58"/>
                  </a:lnTo>
                  <a:lnTo>
                    <a:pt x="0" y="74"/>
                  </a:lnTo>
                  <a:lnTo>
                    <a:pt x="0" y="88"/>
                  </a:lnTo>
                  <a:lnTo>
                    <a:pt x="4" y="102"/>
                  </a:lnTo>
                  <a:lnTo>
                    <a:pt x="12" y="116"/>
                  </a:lnTo>
                  <a:lnTo>
                    <a:pt x="20" y="126"/>
                  </a:lnTo>
                  <a:lnTo>
                    <a:pt x="32" y="136"/>
                  </a:lnTo>
                  <a:lnTo>
                    <a:pt x="44" y="144"/>
                  </a:lnTo>
                  <a:lnTo>
                    <a:pt x="4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descr=" " title=" ">
              <a:extLst>
                <a:ext uri="{FF2B5EF4-FFF2-40B4-BE49-F238E27FC236}">
                  <a16:creationId xmlns:a16="http://schemas.microsoft.com/office/drawing/2014/main" id="{996C7145-C740-4A1A-8DDD-048593AAFF52}"/>
                </a:ext>
              </a:extLst>
            </p:cNvPr>
            <p:cNvSpPr>
              <a:spLocks/>
            </p:cNvSpPr>
            <p:nvPr/>
          </p:nvSpPr>
          <p:spPr bwMode="auto">
            <a:xfrm>
              <a:off x="8012565" y="1634607"/>
              <a:ext cx="39905" cy="22708"/>
            </a:xfrm>
            <a:custGeom>
              <a:avLst/>
              <a:gdLst>
                <a:gd name="T0" fmla="*/ 360 w 362"/>
                <a:gd name="T1" fmla="*/ 56 h 206"/>
                <a:gd name="T2" fmla="*/ 360 w 362"/>
                <a:gd name="T3" fmla="*/ 56 h 206"/>
                <a:gd name="T4" fmla="*/ 354 w 362"/>
                <a:gd name="T5" fmla="*/ 42 h 206"/>
                <a:gd name="T6" fmla="*/ 346 w 362"/>
                <a:gd name="T7" fmla="*/ 30 h 206"/>
                <a:gd name="T8" fmla="*/ 336 w 362"/>
                <a:gd name="T9" fmla="*/ 18 h 206"/>
                <a:gd name="T10" fmla="*/ 326 w 362"/>
                <a:gd name="T11" fmla="*/ 10 h 206"/>
                <a:gd name="T12" fmla="*/ 312 w 362"/>
                <a:gd name="T13" fmla="*/ 4 h 206"/>
                <a:gd name="T14" fmla="*/ 298 w 362"/>
                <a:gd name="T15" fmla="*/ 0 h 206"/>
                <a:gd name="T16" fmla="*/ 282 w 362"/>
                <a:gd name="T17" fmla="*/ 0 h 206"/>
                <a:gd name="T18" fmla="*/ 268 w 362"/>
                <a:gd name="T19" fmla="*/ 2 h 206"/>
                <a:gd name="T20" fmla="*/ 56 w 362"/>
                <a:gd name="T21" fmla="*/ 56 h 206"/>
                <a:gd name="T22" fmla="*/ 56 w 362"/>
                <a:gd name="T23" fmla="*/ 56 h 206"/>
                <a:gd name="T24" fmla="*/ 42 w 362"/>
                <a:gd name="T25" fmla="*/ 60 h 206"/>
                <a:gd name="T26" fmla="*/ 30 w 362"/>
                <a:gd name="T27" fmla="*/ 68 h 206"/>
                <a:gd name="T28" fmla="*/ 18 w 362"/>
                <a:gd name="T29" fmla="*/ 78 h 206"/>
                <a:gd name="T30" fmla="*/ 10 w 362"/>
                <a:gd name="T31" fmla="*/ 90 h 206"/>
                <a:gd name="T32" fmla="*/ 4 w 362"/>
                <a:gd name="T33" fmla="*/ 104 h 206"/>
                <a:gd name="T34" fmla="*/ 0 w 362"/>
                <a:gd name="T35" fmla="*/ 118 h 206"/>
                <a:gd name="T36" fmla="*/ 0 w 362"/>
                <a:gd name="T37" fmla="*/ 132 h 206"/>
                <a:gd name="T38" fmla="*/ 2 w 362"/>
                <a:gd name="T39" fmla="*/ 148 h 206"/>
                <a:gd name="T40" fmla="*/ 2 w 362"/>
                <a:gd name="T41" fmla="*/ 148 h 206"/>
                <a:gd name="T42" fmla="*/ 6 w 362"/>
                <a:gd name="T43" fmla="*/ 160 h 206"/>
                <a:gd name="T44" fmla="*/ 12 w 362"/>
                <a:gd name="T45" fmla="*/ 172 h 206"/>
                <a:gd name="T46" fmla="*/ 20 w 362"/>
                <a:gd name="T47" fmla="*/ 182 h 206"/>
                <a:gd name="T48" fmla="*/ 30 w 362"/>
                <a:gd name="T49" fmla="*/ 190 h 206"/>
                <a:gd name="T50" fmla="*/ 40 w 362"/>
                <a:gd name="T51" fmla="*/ 196 h 206"/>
                <a:gd name="T52" fmla="*/ 50 w 362"/>
                <a:gd name="T53" fmla="*/ 202 h 206"/>
                <a:gd name="T54" fmla="*/ 62 w 362"/>
                <a:gd name="T55" fmla="*/ 204 h 206"/>
                <a:gd name="T56" fmla="*/ 76 w 362"/>
                <a:gd name="T57" fmla="*/ 206 h 206"/>
                <a:gd name="T58" fmla="*/ 76 w 362"/>
                <a:gd name="T59" fmla="*/ 206 h 206"/>
                <a:gd name="T60" fmla="*/ 94 w 362"/>
                <a:gd name="T61" fmla="*/ 202 h 206"/>
                <a:gd name="T62" fmla="*/ 306 w 362"/>
                <a:gd name="T63" fmla="*/ 148 h 206"/>
                <a:gd name="T64" fmla="*/ 306 w 362"/>
                <a:gd name="T65" fmla="*/ 148 h 206"/>
                <a:gd name="T66" fmla="*/ 320 w 362"/>
                <a:gd name="T67" fmla="*/ 144 h 206"/>
                <a:gd name="T68" fmla="*/ 332 w 362"/>
                <a:gd name="T69" fmla="*/ 136 h 206"/>
                <a:gd name="T70" fmla="*/ 344 w 362"/>
                <a:gd name="T71" fmla="*/ 126 h 206"/>
                <a:gd name="T72" fmla="*/ 352 w 362"/>
                <a:gd name="T73" fmla="*/ 114 h 206"/>
                <a:gd name="T74" fmla="*/ 358 w 362"/>
                <a:gd name="T75" fmla="*/ 100 h 206"/>
                <a:gd name="T76" fmla="*/ 362 w 362"/>
                <a:gd name="T77" fmla="*/ 86 h 206"/>
                <a:gd name="T78" fmla="*/ 362 w 362"/>
                <a:gd name="T79" fmla="*/ 72 h 206"/>
                <a:gd name="T80" fmla="*/ 360 w 362"/>
                <a:gd name="T81" fmla="*/ 56 h 206"/>
                <a:gd name="T82" fmla="*/ 360 w 362"/>
                <a:gd name="T83" fmla="*/ 5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2" h="206">
                  <a:moveTo>
                    <a:pt x="360" y="56"/>
                  </a:moveTo>
                  <a:lnTo>
                    <a:pt x="360" y="56"/>
                  </a:lnTo>
                  <a:lnTo>
                    <a:pt x="354" y="42"/>
                  </a:lnTo>
                  <a:lnTo>
                    <a:pt x="346" y="30"/>
                  </a:lnTo>
                  <a:lnTo>
                    <a:pt x="336" y="18"/>
                  </a:lnTo>
                  <a:lnTo>
                    <a:pt x="326" y="10"/>
                  </a:lnTo>
                  <a:lnTo>
                    <a:pt x="312" y="4"/>
                  </a:lnTo>
                  <a:lnTo>
                    <a:pt x="298" y="0"/>
                  </a:lnTo>
                  <a:lnTo>
                    <a:pt x="282" y="0"/>
                  </a:lnTo>
                  <a:lnTo>
                    <a:pt x="268" y="2"/>
                  </a:lnTo>
                  <a:lnTo>
                    <a:pt x="56" y="56"/>
                  </a:lnTo>
                  <a:lnTo>
                    <a:pt x="56" y="56"/>
                  </a:lnTo>
                  <a:lnTo>
                    <a:pt x="42" y="60"/>
                  </a:lnTo>
                  <a:lnTo>
                    <a:pt x="30" y="68"/>
                  </a:lnTo>
                  <a:lnTo>
                    <a:pt x="18" y="78"/>
                  </a:lnTo>
                  <a:lnTo>
                    <a:pt x="10" y="90"/>
                  </a:lnTo>
                  <a:lnTo>
                    <a:pt x="4" y="104"/>
                  </a:lnTo>
                  <a:lnTo>
                    <a:pt x="0" y="118"/>
                  </a:lnTo>
                  <a:lnTo>
                    <a:pt x="0" y="132"/>
                  </a:lnTo>
                  <a:lnTo>
                    <a:pt x="2" y="148"/>
                  </a:lnTo>
                  <a:lnTo>
                    <a:pt x="2" y="148"/>
                  </a:lnTo>
                  <a:lnTo>
                    <a:pt x="6" y="160"/>
                  </a:lnTo>
                  <a:lnTo>
                    <a:pt x="12" y="172"/>
                  </a:lnTo>
                  <a:lnTo>
                    <a:pt x="20" y="182"/>
                  </a:lnTo>
                  <a:lnTo>
                    <a:pt x="30" y="190"/>
                  </a:lnTo>
                  <a:lnTo>
                    <a:pt x="40" y="196"/>
                  </a:lnTo>
                  <a:lnTo>
                    <a:pt x="50" y="202"/>
                  </a:lnTo>
                  <a:lnTo>
                    <a:pt x="62" y="204"/>
                  </a:lnTo>
                  <a:lnTo>
                    <a:pt x="76" y="206"/>
                  </a:lnTo>
                  <a:lnTo>
                    <a:pt x="76" y="206"/>
                  </a:lnTo>
                  <a:lnTo>
                    <a:pt x="94" y="202"/>
                  </a:lnTo>
                  <a:lnTo>
                    <a:pt x="306" y="148"/>
                  </a:lnTo>
                  <a:lnTo>
                    <a:pt x="306" y="148"/>
                  </a:lnTo>
                  <a:lnTo>
                    <a:pt x="320" y="144"/>
                  </a:lnTo>
                  <a:lnTo>
                    <a:pt x="332" y="136"/>
                  </a:lnTo>
                  <a:lnTo>
                    <a:pt x="344" y="126"/>
                  </a:lnTo>
                  <a:lnTo>
                    <a:pt x="352" y="114"/>
                  </a:lnTo>
                  <a:lnTo>
                    <a:pt x="358" y="100"/>
                  </a:lnTo>
                  <a:lnTo>
                    <a:pt x="362" y="86"/>
                  </a:lnTo>
                  <a:lnTo>
                    <a:pt x="362" y="72"/>
                  </a:lnTo>
                  <a:lnTo>
                    <a:pt x="360" y="56"/>
                  </a:lnTo>
                  <a:lnTo>
                    <a:pt x="36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TextBox 25">
            <a:extLst>
              <a:ext uri="{FF2B5EF4-FFF2-40B4-BE49-F238E27FC236}">
                <a16:creationId xmlns:a16="http://schemas.microsoft.com/office/drawing/2014/main" id="{0B46D325-D93C-4305-8846-78010F2675F0}"/>
              </a:ext>
            </a:extLst>
          </p:cNvPr>
          <p:cNvSpPr txBox="1"/>
          <p:nvPr/>
        </p:nvSpPr>
        <p:spPr>
          <a:xfrm>
            <a:off x="1557419" y="1825181"/>
            <a:ext cx="2675013" cy="1815882"/>
          </a:xfrm>
          <a:prstGeom prst="rect">
            <a:avLst/>
          </a:prstGeom>
          <a:noFill/>
        </p:spPr>
        <p:txBody>
          <a:bodyPr wrap="square" rtlCol="0" anchor="t">
            <a:spAutoFit/>
          </a:bodyPr>
          <a:lstStyle/>
          <a:p>
            <a:pPr marL="171450" indent="-171450">
              <a:buFont typeface="Arial" charset="0"/>
              <a:buChar char="•"/>
            </a:pPr>
            <a:r>
              <a:rPr lang="en-US" sz="1600">
                <a:solidFill>
                  <a:schemeClr val="bg1"/>
                </a:solidFill>
              </a:rPr>
              <a:t>ADHD</a:t>
            </a:r>
          </a:p>
          <a:p>
            <a:pPr marL="171450" indent="-171450">
              <a:buFont typeface="Arial" charset="0"/>
              <a:buChar char="•"/>
            </a:pPr>
            <a:r>
              <a:rPr lang="en-US" sz="1600">
                <a:solidFill>
                  <a:schemeClr val="bg1"/>
                </a:solidFill>
              </a:rPr>
              <a:t>Dyslexia</a:t>
            </a:r>
          </a:p>
          <a:p>
            <a:pPr marL="171450" indent="-171450">
              <a:buFont typeface="Arial" charset="0"/>
              <a:buChar char="•"/>
            </a:pPr>
            <a:r>
              <a:rPr lang="en-US" sz="1600">
                <a:solidFill>
                  <a:schemeClr val="bg1"/>
                </a:solidFill>
              </a:rPr>
              <a:t>Down Syndrome</a:t>
            </a:r>
          </a:p>
          <a:p>
            <a:pPr marL="171450" indent="-171450">
              <a:buFont typeface="Arial" charset="0"/>
              <a:buChar char="•"/>
            </a:pPr>
            <a:r>
              <a:rPr lang="en-US" sz="1600">
                <a:solidFill>
                  <a:schemeClr val="bg1"/>
                </a:solidFill>
              </a:rPr>
              <a:t>Difficulty concentrating</a:t>
            </a:r>
          </a:p>
          <a:p>
            <a:pPr marL="171450" indent="-171450">
              <a:buFont typeface="Arial" charset="0"/>
              <a:buChar char="•"/>
            </a:pPr>
            <a:r>
              <a:rPr lang="en-US" sz="1600">
                <a:solidFill>
                  <a:schemeClr val="bg1"/>
                </a:solidFill>
              </a:rPr>
              <a:t>Difficulty reasoning and understanding</a:t>
            </a:r>
          </a:p>
          <a:p>
            <a:pPr marL="171450" indent="-171450">
              <a:buFont typeface="Arial" charset="0"/>
              <a:buChar char="•"/>
            </a:pPr>
            <a:r>
              <a:rPr lang="en-US" sz="1600">
                <a:solidFill>
                  <a:schemeClr val="bg1"/>
                </a:solidFill>
              </a:rPr>
              <a:t>Poor comprehension</a:t>
            </a:r>
          </a:p>
        </p:txBody>
      </p:sp>
      <p:sp>
        <p:nvSpPr>
          <p:cNvPr id="27" name="TextBox 26">
            <a:extLst>
              <a:ext uri="{FF2B5EF4-FFF2-40B4-BE49-F238E27FC236}">
                <a16:creationId xmlns:a16="http://schemas.microsoft.com/office/drawing/2014/main" id="{4A2D929F-5599-43E8-8632-49E37B1B47E6}"/>
              </a:ext>
            </a:extLst>
          </p:cNvPr>
          <p:cNvSpPr txBox="1"/>
          <p:nvPr/>
        </p:nvSpPr>
        <p:spPr>
          <a:xfrm>
            <a:off x="1757849" y="4291580"/>
            <a:ext cx="2474583" cy="1815882"/>
          </a:xfrm>
          <a:prstGeom prst="rect">
            <a:avLst/>
          </a:prstGeom>
          <a:noFill/>
        </p:spPr>
        <p:txBody>
          <a:bodyPr wrap="square" rtlCol="0">
            <a:spAutoFit/>
          </a:bodyPr>
          <a:lstStyle/>
          <a:p>
            <a:pPr marL="171450" indent="-171450">
              <a:buFont typeface="Arial" charset="0"/>
              <a:buChar char="•"/>
            </a:pPr>
            <a:r>
              <a:rPr lang="en-US" sz="1600">
                <a:solidFill>
                  <a:schemeClr val="bg1"/>
                </a:solidFill>
              </a:rPr>
              <a:t>Lost Limbs</a:t>
            </a:r>
          </a:p>
          <a:p>
            <a:pPr marL="171450" indent="-171450">
              <a:buFont typeface="Arial" charset="0"/>
              <a:buChar char="•"/>
            </a:pPr>
            <a:r>
              <a:rPr lang="en-US" sz="1600">
                <a:solidFill>
                  <a:schemeClr val="bg1"/>
                </a:solidFill>
              </a:rPr>
              <a:t>Poor gross/fine motor controls such as Muscular Dystrophy</a:t>
            </a:r>
          </a:p>
          <a:p>
            <a:pPr marL="171450" indent="-171450">
              <a:buFont typeface="Arial" charset="0"/>
              <a:buChar char="•"/>
            </a:pPr>
            <a:r>
              <a:rPr lang="en-US" sz="1600">
                <a:solidFill>
                  <a:schemeClr val="bg1"/>
                </a:solidFill>
              </a:rPr>
              <a:t>Difficulty communicating struggles</a:t>
            </a:r>
          </a:p>
          <a:p>
            <a:pPr marL="171450" indent="-171450">
              <a:buFont typeface="Arial" charset="0"/>
              <a:buChar char="•"/>
            </a:pPr>
            <a:r>
              <a:rPr lang="en-US" sz="1600">
                <a:solidFill>
                  <a:schemeClr val="bg1"/>
                </a:solidFill>
              </a:rPr>
              <a:t>Partial/full paralysis</a:t>
            </a:r>
          </a:p>
        </p:txBody>
      </p:sp>
      <p:sp>
        <p:nvSpPr>
          <p:cNvPr id="28" name="TextBox 27">
            <a:extLst>
              <a:ext uri="{FF2B5EF4-FFF2-40B4-BE49-F238E27FC236}">
                <a16:creationId xmlns:a16="http://schemas.microsoft.com/office/drawing/2014/main" id="{13C5C80A-8A29-4FAA-B34D-DF668AB72A40}"/>
              </a:ext>
            </a:extLst>
          </p:cNvPr>
          <p:cNvSpPr txBox="1"/>
          <p:nvPr/>
        </p:nvSpPr>
        <p:spPr>
          <a:xfrm>
            <a:off x="6088761" y="1931801"/>
            <a:ext cx="2474583" cy="1323439"/>
          </a:xfrm>
          <a:prstGeom prst="rect">
            <a:avLst/>
          </a:prstGeom>
          <a:noFill/>
        </p:spPr>
        <p:txBody>
          <a:bodyPr wrap="square" rtlCol="0">
            <a:spAutoFit/>
          </a:bodyPr>
          <a:lstStyle/>
          <a:p>
            <a:pPr marL="171450" indent="-171450">
              <a:buFont typeface="Arial" charset="0"/>
              <a:buChar char="•"/>
            </a:pPr>
            <a:r>
              <a:rPr lang="en-US" sz="1600">
                <a:solidFill>
                  <a:schemeClr val="bg1"/>
                </a:solidFill>
              </a:rPr>
              <a:t>Low/poor vision</a:t>
            </a:r>
          </a:p>
          <a:p>
            <a:pPr marL="171450" indent="-171450">
              <a:buFont typeface="Arial" charset="0"/>
              <a:buChar char="•"/>
            </a:pPr>
            <a:r>
              <a:rPr lang="en-US" sz="1600">
                <a:solidFill>
                  <a:schemeClr val="bg1"/>
                </a:solidFill>
              </a:rPr>
              <a:t>Color blindness</a:t>
            </a:r>
          </a:p>
          <a:p>
            <a:pPr marL="171450" indent="-171450">
              <a:buFont typeface="Arial" charset="0"/>
              <a:buChar char="•"/>
            </a:pPr>
            <a:r>
              <a:rPr lang="en-US" sz="1600">
                <a:solidFill>
                  <a:schemeClr val="bg1"/>
                </a:solidFill>
              </a:rPr>
              <a:t>Total blindness</a:t>
            </a:r>
          </a:p>
          <a:p>
            <a:pPr marL="171450" indent="-171450">
              <a:buFont typeface="Arial" charset="0"/>
              <a:buChar char="•"/>
            </a:pPr>
            <a:r>
              <a:rPr lang="en-US" sz="1600">
                <a:solidFill>
                  <a:schemeClr val="bg1"/>
                </a:solidFill>
              </a:rPr>
              <a:t>Difficulty seeing contrasts</a:t>
            </a:r>
          </a:p>
          <a:p>
            <a:pPr marL="171450" indent="-171450">
              <a:buFont typeface="Arial" charset="0"/>
              <a:buChar char="•"/>
            </a:pPr>
            <a:r>
              <a:rPr lang="en-US" sz="1600">
                <a:solidFill>
                  <a:schemeClr val="bg1"/>
                </a:solidFill>
              </a:rPr>
              <a:t>Seizure sensitivity</a:t>
            </a:r>
          </a:p>
        </p:txBody>
      </p:sp>
      <p:sp>
        <p:nvSpPr>
          <p:cNvPr id="29" name="TextBox 28">
            <a:extLst>
              <a:ext uri="{FF2B5EF4-FFF2-40B4-BE49-F238E27FC236}">
                <a16:creationId xmlns:a16="http://schemas.microsoft.com/office/drawing/2014/main" id="{03E91E2B-A5FD-41E7-8A2B-56ECBF2F4476}"/>
              </a:ext>
            </a:extLst>
          </p:cNvPr>
          <p:cNvSpPr txBox="1"/>
          <p:nvPr/>
        </p:nvSpPr>
        <p:spPr>
          <a:xfrm>
            <a:off x="6088761" y="4473437"/>
            <a:ext cx="2474583" cy="1323439"/>
          </a:xfrm>
          <a:prstGeom prst="rect">
            <a:avLst/>
          </a:prstGeom>
          <a:noFill/>
        </p:spPr>
        <p:txBody>
          <a:bodyPr wrap="square" rtlCol="0">
            <a:spAutoFit/>
          </a:bodyPr>
          <a:lstStyle/>
          <a:p>
            <a:pPr marL="171450" indent="-171450">
              <a:buFont typeface="Arial" charset="0"/>
              <a:buChar char="•"/>
            </a:pPr>
            <a:r>
              <a:rPr lang="en-US" sz="1600">
                <a:solidFill>
                  <a:schemeClr val="bg1"/>
                </a:solidFill>
              </a:rPr>
              <a:t>Limited Hearing </a:t>
            </a:r>
          </a:p>
          <a:p>
            <a:pPr marL="171450" indent="-171450">
              <a:buFont typeface="Arial" charset="0"/>
              <a:buChar char="•"/>
            </a:pPr>
            <a:r>
              <a:rPr lang="en-US" sz="1600">
                <a:solidFill>
                  <a:schemeClr val="bg1"/>
                </a:solidFill>
              </a:rPr>
              <a:t>Complete deafness</a:t>
            </a:r>
          </a:p>
          <a:p>
            <a:pPr marL="171450" indent="-171450">
              <a:buFont typeface="Arial" charset="0"/>
              <a:buChar char="•"/>
            </a:pPr>
            <a:r>
              <a:rPr lang="en-US" sz="1600">
                <a:solidFill>
                  <a:schemeClr val="bg1"/>
                </a:solidFill>
              </a:rPr>
              <a:t>Difficulty taking notes &amp; reading captions at same time</a:t>
            </a:r>
          </a:p>
        </p:txBody>
      </p:sp>
    </p:spTree>
    <p:extLst>
      <p:ext uri="{BB962C8B-B14F-4D97-AF65-F5344CB8AC3E}">
        <p14:creationId xmlns:p14="http://schemas.microsoft.com/office/powerpoint/2010/main" val="133179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23445-FF37-47FA-B297-616824B8C9CB}"/>
              </a:ext>
            </a:extLst>
          </p:cNvPr>
          <p:cNvSpPr>
            <a:spLocks noGrp="1"/>
          </p:cNvSpPr>
          <p:nvPr>
            <p:ph type="title"/>
          </p:nvPr>
        </p:nvSpPr>
        <p:spPr/>
        <p:txBody>
          <a:bodyPr/>
          <a:lstStyle/>
          <a:p>
            <a:r>
              <a:rPr lang="en-US"/>
              <a:t>Common Accessibility Issues:</a:t>
            </a:r>
          </a:p>
        </p:txBody>
      </p:sp>
      <p:sp>
        <p:nvSpPr>
          <p:cNvPr id="3" name="Content Placeholder 2">
            <a:extLst>
              <a:ext uri="{FF2B5EF4-FFF2-40B4-BE49-F238E27FC236}">
                <a16:creationId xmlns:a16="http://schemas.microsoft.com/office/drawing/2014/main" id="{4CCFB345-4FE8-483A-A63C-C5C99CBFEE64}"/>
              </a:ext>
            </a:extLst>
          </p:cNvPr>
          <p:cNvSpPr>
            <a:spLocks noGrp="1"/>
          </p:cNvSpPr>
          <p:nvPr>
            <p:ph idx="1"/>
          </p:nvPr>
        </p:nvSpPr>
        <p:spPr/>
        <p:txBody>
          <a:bodyPr vert="horz" lIns="0" tIns="0" rIns="0" bIns="0" rtlCol="0" anchor="t">
            <a:normAutofit/>
          </a:bodyPr>
          <a:lstStyle/>
          <a:p>
            <a:r>
              <a:rPr lang="en-US"/>
              <a:t>Improper use of headers.</a:t>
            </a:r>
          </a:p>
          <a:p>
            <a:r>
              <a:rPr lang="en-US"/>
              <a:t>Empty links or links without alternative text.</a:t>
            </a:r>
          </a:p>
          <a:p>
            <a:r>
              <a:rPr lang="en-US"/>
              <a:t>Color contrast issues.</a:t>
            </a:r>
          </a:p>
          <a:p>
            <a:r>
              <a:rPr lang="en-US"/>
              <a:t>Using tables incorrectly.</a:t>
            </a:r>
          </a:p>
          <a:p>
            <a:r>
              <a:rPr lang="en-US"/>
              <a:t>Missing alternative text tags in images.</a:t>
            </a:r>
          </a:p>
          <a:p>
            <a:r>
              <a:rPr lang="en-US"/>
              <a:t>Documents that are not built accessibly.</a:t>
            </a:r>
          </a:p>
          <a:p>
            <a:r>
              <a:rPr lang="en-US"/>
              <a:t>Videos without captions.</a:t>
            </a:r>
          </a:p>
          <a:p>
            <a:r>
              <a:rPr lang="en-US"/>
              <a:t>Readability level of content.</a:t>
            </a:r>
          </a:p>
          <a:p>
            <a:endParaRPr lang="en-US"/>
          </a:p>
        </p:txBody>
      </p:sp>
    </p:spTree>
    <p:extLst>
      <p:ext uri="{BB962C8B-B14F-4D97-AF65-F5344CB8AC3E}">
        <p14:creationId xmlns:p14="http://schemas.microsoft.com/office/powerpoint/2010/main" val="17654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968E-6DF4-4118-B9A2-0748EAC35A3B}"/>
              </a:ext>
            </a:extLst>
          </p:cNvPr>
          <p:cNvSpPr>
            <a:spLocks noGrp="1"/>
          </p:cNvSpPr>
          <p:nvPr>
            <p:ph type="title"/>
          </p:nvPr>
        </p:nvSpPr>
        <p:spPr/>
        <p:txBody>
          <a:bodyPr/>
          <a:lstStyle/>
          <a:p>
            <a:r>
              <a:rPr lang="en-US"/>
              <a:t>Activity: Build A New Page</a:t>
            </a:r>
          </a:p>
        </p:txBody>
      </p:sp>
      <p:sp>
        <p:nvSpPr>
          <p:cNvPr id="3" name="Content Placeholder 2">
            <a:extLst>
              <a:ext uri="{FF2B5EF4-FFF2-40B4-BE49-F238E27FC236}">
                <a16:creationId xmlns:a16="http://schemas.microsoft.com/office/drawing/2014/main" id="{F2F005BC-2EA3-4107-84AA-7A0129084B47}"/>
              </a:ext>
            </a:extLst>
          </p:cNvPr>
          <p:cNvSpPr>
            <a:spLocks noGrp="1"/>
          </p:cNvSpPr>
          <p:nvPr>
            <p:ph idx="1"/>
          </p:nvPr>
        </p:nvSpPr>
        <p:spPr/>
        <p:txBody>
          <a:bodyPr/>
          <a:lstStyle/>
          <a:p>
            <a:pPr marL="457200" indent="-457200">
              <a:buAutoNum type="arabicPeriod"/>
            </a:pPr>
            <a:r>
              <a:rPr lang="en-US"/>
              <a:t>Sign in to website</a:t>
            </a:r>
          </a:p>
          <a:p>
            <a:pPr marL="457200" indent="-457200">
              <a:buAutoNum type="arabicPeriod"/>
            </a:pPr>
            <a:r>
              <a:rPr lang="en-US"/>
              <a:t>Open Site Manager</a:t>
            </a:r>
          </a:p>
          <a:p>
            <a:pPr marL="457200" indent="-457200">
              <a:buAutoNum type="arabicPeriod"/>
            </a:pPr>
            <a:r>
              <a:rPr lang="en-US"/>
              <a:t>Navigate on back end of site to a Section Workspace (Green Title Bar)</a:t>
            </a:r>
          </a:p>
          <a:p>
            <a:pPr marL="457200" indent="-457200">
              <a:buAutoNum type="arabicPeriod"/>
            </a:pPr>
            <a:r>
              <a:rPr lang="en-US"/>
              <a:t>Build a Blank Page named “Accessibility Practice” (Hit Save and Exit)</a:t>
            </a:r>
          </a:p>
          <a:p>
            <a:pPr marL="457200" indent="-457200">
              <a:buAutoNum type="arabicPeriod"/>
            </a:pPr>
            <a:r>
              <a:rPr lang="en-US"/>
              <a:t>Set “Viewers” to self. </a:t>
            </a:r>
          </a:p>
          <a:p>
            <a:pPr marL="0" indent="0">
              <a:buNone/>
            </a:pPr>
            <a:endParaRPr lang="en-US"/>
          </a:p>
        </p:txBody>
      </p:sp>
      <p:sp>
        <p:nvSpPr>
          <p:cNvPr id="5" name="Picture Placeholder 4">
            <a:extLst>
              <a:ext uri="{FF2B5EF4-FFF2-40B4-BE49-F238E27FC236}">
                <a16:creationId xmlns:a16="http://schemas.microsoft.com/office/drawing/2014/main" id="{24BD4875-2394-48D2-B444-69002A35D35B}"/>
              </a:ext>
            </a:extLst>
          </p:cNvPr>
          <p:cNvSpPr>
            <a:spLocks noGrp="1"/>
          </p:cNvSpPr>
          <p:nvPr>
            <p:ph type="pic" sz="quarter" idx="10"/>
          </p:nvPr>
        </p:nvSpPr>
        <p:spPr/>
      </p:sp>
      <p:pic>
        <p:nvPicPr>
          <p:cNvPr id="4" name="Picture 8" descr="Screen shot of sample section workspace." title="Section Workspace Sample">
            <a:extLst>
              <a:ext uri="{FF2B5EF4-FFF2-40B4-BE49-F238E27FC236}">
                <a16:creationId xmlns:a16="http://schemas.microsoft.com/office/drawing/2014/main" id="{B9DCDC02-32D7-4ABA-B8DB-432F9373C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5216"/>
          <a:stretch/>
        </p:blipFill>
        <p:spPr bwMode="auto">
          <a:xfrm>
            <a:off x="4696421" y="1720216"/>
            <a:ext cx="4426025" cy="405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00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7F73-7E27-4E9F-A3B7-91B709C1624B}"/>
              </a:ext>
            </a:extLst>
          </p:cNvPr>
          <p:cNvSpPr>
            <a:spLocks noGrp="1"/>
          </p:cNvSpPr>
          <p:nvPr>
            <p:ph type="title"/>
          </p:nvPr>
        </p:nvSpPr>
        <p:spPr/>
        <p:txBody>
          <a:bodyPr/>
          <a:lstStyle/>
          <a:p>
            <a:r>
              <a:rPr lang="en-US"/>
              <a:t>Activity: Add Apps to Page</a:t>
            </a:r>
          </a:p>
        </p:txBody>
      </p:sp>
      <p:sp>
        <p:nvSpPr>
          <p:cNvPr id="3" name="Content Placeholder 2">
            <a:extLst>
              <a:ext uri="{FF2B5EF4-FFF2-40B4-BE49-F238E27FC236}">
                <a16:creationId xmlns:a16="http://schemas.microsoft.com/office/drawing/2014/main" id="{6A421045-25FB-4E28-9A6E-0D07EA42E115}"/>
              </a:ext>
            </a:extLst>
          </p:cNvPr>
          <p:cNvSpPr>
            <a:spLocks noGrp="1"/>
          </p:cNvSpPr>
          <p:nvPr>
            <p:ph idx="1"/>
          </p:nvPr>
        </p:nvSpPr>
        <p:spPr/>
        <p:txBody>
          <a:bodyPr/>
          <a:lstStyle/>
          <a:p>
            <a:pPr marL="0" indent="0">
              <a:buNone/>
            </a:pPr>
            <a:r>
              <a:rPr lang="en-US"/>
              <a:t>Add Apps to Page</a:t>
            </a:r>
          </a:p>
          <a:p>
            <a:pPr marL="695325" lvl="1" indent="-457200">
              <a:buFont typeface="+mj-lt"/>
              <a:buAutoNum type="alphaUcPeriod"/>
            </a:pPr>
            <a:r>
              <a:rPr lang="en-US"/>
              <a:t>Content App</a:t>
            </a:r>
          </a:p>
          <a:p>
            <a:pPr marL="695325" lvl="1" indent="-457200">
              <a:buAutoNum type="alphaUcPeriod"/>
            </a:pPr>
            <a:r>
              <a:rPr lang="en-US"/>
              <a:t>Shortcuts App</a:t>
            </a:r>
          </a:p>
          <a:p>
            <a:pPr marL="695325" lvl="1" indent="-457200">
              <a:buAutoNum type="alphaUcPeriod"/>
            </a:pPr>
            <a:r>
              <a:rPr lang="en-US"/>
              <a:t>Image App</a:t>
            </a:r>
          </a:p>
          <a:p>
            <a:endParaRPr lang="en-US"/>
          </a:p>
        </p:txBody>
      </p:sp>
      <p:pic>
        <p:nvPicPr>
          <p:cNvPr id="5" name="Picture Placeholder 4" descr="Screenshot of app selection menu with content, image and shortcuts app icons highlighted." title="App selection menu">
            <a:extLst>
              <a:ext uri="{FF2B5EF4-FFF2-40B4-BE49-F238E27FC236}">
                <a16:creationId xmlns:a16="http://schemas.microsoft.com/office/drawing/2014/main" id="{A55E4B88-F10F-43B4-877D-2DDAE687C4F4}"/>
              </a:ext>
            </a:extLst>
          </p:cNvPr>
          <p:cNvPicPr>
            <a:picLocks noGrp="1" noChangeAspect="1"/>
          </p:cNvPicPr>
          <p:nvPr>
            <p:ph type="pic" sz="quarter" idx="10"/>
          </p:nvPr>
        </p:nvPicPr>
        <p:blipFill>
          <a:blip r:embed="rId2"/>
          <a:srcRect t="5563" b="5563"/>
          <a:stretch>
            <a:fillRect/>
          </a:stretch>
        </p:blipFill>
        <p:spPr>
          <a:xfrm>
            <a:off x="4641292" y="1250466"/>
            <a:ext cx="4502710" cy="5691327"/>
          </a:xfrm>
          <a:prstGeom prst="rect">
            <a:avLst/>
          </a:prstGeom>
        </p:spPr>
      </p:pic>
      <p:grpSp>
        <p:nvGrpSpPr>
          <p:cNvPr id="9" name="Group 8" descr="Screenshot of the apps on a page workspace. Boxes around the &quot;content app&quot; icon, &quot;site shortcuts app&quot; icon, and &quot;image app&quot; icon for visual emphasis" title="Workshop Apps">
            <a:extLst>
              <a:ext uri="{FF2B5EF4-FFF2-40B4-BE49-F238E27FC236}">
                <a16:creationId xmlns:a16="http://schemas.microsoft.com/office/drawing/2014/main" id="{A083237A-A632-43FA-A56E-5A029D9839A0}"/>
              </a:ext>
            </a:extLst>
          </p:cNvPr>
          <p:cNvGrpSpPr/>
          <p:nvPr/>
        </p:nvGrpSpPr>
        <p:grpSpPr>
          <a:xfrm>
            <a:off x="4740675" y="2787589"/>
            <a:ext cx="1750381" cy="2846630"/>
            <a:chOff x="4776187" y="2760955"/>
            <a:chExt cx="1750381" cy="2846630"/>
          </a:xfrm>
        </p:grpSpPr>
        <p:sp>
          <p:nvSpPr>
            <p:cNvPr id="6" name="Rectangle 5">
              <a:extLst>
                <a:ext uri="{FF2B5EF4-FFF2-40B4-BE49-F238E27FC236}">
                  <a16:creationId xmlns:a16="http://schemas.microsoft.com/office/drawing/2014/main" id="{360BD6F6-758E-43B3-BDAD-F6107D0C7502}"/>
                </a:ext>
              </a:extLst>
            </p:cNvPr>
            <p:cNvSpPr/>
            <p:nvPr/>
          </p:nvSpPr>
          <p:spPr>
            <a:xfrm>
              <a:off x="4776187" y="2760955"/>
              <a:ext cx="594804" cy="668045"/>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Rectangle 6" descr="emphasized screenshot of image app icon">
              <a:extLst>
                <a:ext uri="{FF2B5EF4-FFF2-40B4-BE49-F238E27FC236}">
                  <a16:creationId xmlns:a16="http://schemas.microsoft.com/office/drawing/2014/main" id="{46D479CB-292F-48A7-B712-A11C490D9F2E}"/>
                </a:ext>
              </a:extLst>
            </p:cNvPr>
            <p:cNvSpPr/>
            <p:nvPr/>
          </p:nvSpPr>
          <p:spPr>
            <a:xfrm>
              <a:off x="4785065" y="4223406"/>
              <a:ext cx="594804" cy="668045"/>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8" name="Rectangle 7">
              <a:extLst>
                <a:ext uri="{FF2B5EF4-FFF2-40B4-BE49-F238E27FC236}">
                  <a16:creationId xmlns:a16="http://schemas.microsoft.com/office/drawing/2014/main" id="{4EB61815-A1A0-47B7-83B4-0FD1385460CA}"/>
                </a:ext>
              </a:extLst>
            </p:cNvPr>
            <p:cNvSpPr/>
            <p:nvPr/>
          </p:nvSpPr>
          <p:spPr>
            <a:xfrm>
              <a:off x="5931764" y="4939540"/>
              <a:ext cx="594804" cy="668045"/>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spTree>
    <p:extLst>
      <p:ext uri="{BB962C8B-B14F-4D97-AF65-F5344CB8AC3E}">
        <p14:creationId xmlns:p14="http://schemas.microsoft.com/office/powerpoint/2010/main" val="147388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C8886-D2DA-413F-8462-C05DB009E606}"/>
              </a:ext>
            </a:extLst>
          </p:cNvPr>
          <p:cNvSpPr>
            <a:spLocks noGrp="1"/>
          </p:cNvSpPr>
          <p:nvPr>
            <p:ph type="title"/>
          </p:nvPr>
        </p:nvSpPr>
        <p:spPr/>
        <p:txBody>
          <a:bodyPr/>
          <a:lstStyle/>
          <a:p>
            <a:r>
              <a:rPr lang="en-US"/>
              <a:t>Activity: Content App: Paste As Plain Text</a:t>
            </a:r>
          </a:p>
        </p:txBody>
      </p:sp>
      <p:pic>
        <p:nvPicPr>
          <p:cNvPr id="10" name="Picture 9" descr="Screenshot of content app with paste as plain text button highlighted" title="content app header screenshot">
            <a:extLst>
              <a:ext uri="{FF2B5EF4-FFF2-40B4-BE49-F238E27FC236}">
                <a16:creationId xmlns:a16="http://schemas.microsoft.com/office/drawing/2014/main" id="{215D28E3-612B-4955-AF52-99128FD792B5}"/>
              </a:ext>
            </a:extLst>
          </p:cNvPr>
          <p:cNvPicPr>
            <a:picLocks noChangeAspect="1"/>
          </p:cNvPicPr>
          <p:nvPr/>
        </p:nvPicPr>
        <p:blipFill>
          <a:blip r:embed="rId2"/>
          <a:stretch>
            <a:fillRect/>
          </a:stretch>
        </p:blipFill>
        <p:spPr>
          <a:xfrm>
            <a:off x="-1252" y="3262713"/>
            <a:ext cx="9145252" cy="2871757"/>
          </a:xfrm>
          <a:prstGeom prst="rect">
            <a:avLst/>
          </a:prstGeom>
        </p:spPr>
      </p:pic>
      <p:sp>
        <p:nvSpPr>
          <p:cNvPr id="8" name="Rectangle 7" descr="red box emphasizing &quot;paste as plain text&quot; button in the WCM content app">
            <a:extLst>
              <a:ext uri="{FF2B5EF4-FFF2-40B4-BE49-F238E27FC236}">
                <a16:creationId xmlns:a16="http://schemas.microsoft.com/office/drawing/2014/main" id="{D184ABC9-0E12-459C-9019-F50F1E4729A3}"/>
              </a:ext>
            </a:extLst>
          </p:cNvPr>
          <p:cNvSpPr/>
          <p:nvPr/>
        </p:nvSpPr>
        <p:spPr>
          <a:xfrm>
            <a:off x="2012303" y="5169047"/>
            <a:ext cx="446812"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3" name="Content Placeholder 2">
            <a:extLst>
              <a:ext uri="{FF2B5EF4-FFF2-40B4-BE49-F238E27FC236}">
                <a16:creationId xmlns:a16="http://schemas.microsoft.com/office/drawing/2014/main" id="{2DAAEE44-D2B1-4289-9415-39A6E4ABBE74}"/>
              </a:ext>
            </a:extLst>
          </p:cNvPr>
          <p:cNvSpPr>
            <a:spLocks noGrp="1"/>
          </p:cNvSpPr>
          <p:nvPr>
            <p:ph idx="1"/>
          </p:nvPr>
        </p:nvSpPr>
        <p:spPr>
          <a:xfrm>
            <a:off x="219013" y="1544638"/>
            <a:ext cx="8610907" cy="1580302"/>
          </a:xfrm>
        </p:spPr>
        <p:txBody>
          <a:bodyPr vert="horz" lIns="0" tIns="0" rIns="0" bIns="0" rtlCol="0" anchor="t">
            <a:normAutofit/>
          </a:bodyPr>
          <a:lstStyle/>
          <a:p>
            <a:r>
              <a:rPr lang="en-US"/>
              <a:t>Copy text from training website on </a:t>
            </a:r>
            <a:r>
              <a:rPr lang="en-US">
                <a:hlinkClick r:id="rId3" tooltip="Use this link to access practice accessibility text.  Opens in a new window."/>
              </a:rPr>
              <a:t>Text for Accessibility Training Page</a:t>
            </a:r>
            <a:r>
              <a:rPr lang="en-US"/>
              <a:t>.</a:t>
            </a:r>
          </a:p>
          <a:p>
            <a:pPr lvl="1"/>
            <a:r>
              <a:rPr lang="en-US">
                <a:hlinkClick r:id="rId4"/>
              </a:rPr>
              <a:t>bit.ly/wcmtraining</a:t>
            </a:r>
          </a:p>
          <a:p>
            <a:r>
              <a:rPr lang="en-US"/>
              <a:t>Paste into content app using paste as plain text tool and keyboard shortcuts.</a:t>
            </a:r>
          </a:p>
        </p:txBody>
      </p:sp>
    </p:spTree>
    <p:extLst>
      <p:ext uri="{BB962C8B-B14F-4D97-AF65-F5344CB8AC3E}">
        <p14:creationId xmlns:p14="http://schemas.microsoft.com/office/powerpoint/2010/main" val="29466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0B5B-4375-4A97-8B75-CD3FBE27AC6E}"/>
              </a:ext>
            </a:extLst>
          </p:cNvPr>
          <p:cNvSpPr>
            <a:spLocks noGrp="1"/>
          </p:cNvSpPr>
          <p:nvPr>
            <p:ph type="title"/>
          </p:nvPr>
        </p:nvSpPr>
        <p:spPr/>
        <p:txBody>
          <a:bodyPr/>
          <a:lstStyle/>
          <a:p>
            <a:r>
              <a:rPr lang="en-US"/>
              <a:t>Remove Old Formatting from Text</a:t>
            </a:r>
          </a:p>
        </p:txBody>
      </p:sp>
      <p:sp>
        <p:nvSpPr>
          <p:cNvPr id="3" name="Content Placeholder 2">
            <a:extLst>
              <a:ext uri="{FF2B5EF4-FFF2-40B4-BE49-F238E27FC236}">
                <a16:creationId xmlns:a16="http://schemas.microsoft.com/office/drawing/2014/main" id="{AB1A32C5-8BEC-417A-A477-E57363CE0DC8}"/>
              </a:ext>
            </a:extLst>
          </p:cNvPr>
          <p:cNvSpPr>
            <a:spLocks noGrp="1"/>
          </p:cNvSpPr>
          <p:nvPr>
            <p:ph idx="1"/>
          </p:nvPr>
        </p:nvSpPr>
        <p:spPr>
          <a:xfrm>
            <a:off x="311151" y="1544638"/>
            <a:ext cx="8520234" cy="4678362"/>
          </a:xfrm>
        </p:spPr>
        <p:txBody>
          <a:bodyPr/>
          <a:lstStyle/>
          <a:p>
            <a:r>
              <a:rPr lang="en-US"/>
              <a:t>Use the </a:t>
            </a:r>
            <a:r>
              <a:rPr lang="en-US" b="1"/>
              <a:t>paste as plain text button </a:t>
            </a:r>
            <a:r>
              <a:rPr lang="en-US"/>
              <a:t>(clipboard with T) when adding copied text into the content app.</a:t>
            </a:r>
          </a:p>
          <a:p>
            <a:r>
              <a:rPr lang="en-US"/>
              <a:t>Use the </a:t>
            </a:r>
            <a:r>
              <a:rPr lang="en-US" b="1"/>
              <a:t>remove formatting button </a:t>
            </a:r>
            <a:r>
              <a:rPr lang="en-US"/>
              <a:t>(</a:t>
            </a:r>
            <a:r>
              <a:rPr lang="en-US" err="1"/>
              <a:t>T</a:t>
            </a:r>
            <a:r>
              <a:rPr lang="en-US" sz="1200" err="1"/>
              <a:t>x</a:t>
            </a:r>
            <a:r>
              <a:rPr lang="en-US"/>
              <a:t>) to remove formatting from text already in content app. </a:t>
            </a:r>
          </a:p>
        </p:txBody>
      </p:sp>
    </p:spTree>
    <p:extLst>
      <p:ext uri="{BB962C8B-B14F-4D97-AF65-F5344CB8AC3E}">
        <p14:creationId xmlns:p14="http://schemas.microsoft.com/office/powerpoint/2010/main" val="241809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085347-3FE7-4D90-9AA0-A5843FA0ABF4}"/>
              </a:ext>
            </a:extLst>
          </p:cNvPr>
          <p:cNvSpPr>
            <a:spLocks noGrp="1"/>
          </p:cNvSpPr>
          <p:nvPr>
            <p:ph type="title"/>
          </p:nvPr>
        </p:nvSpPr>
        <p:spPr/>
        <p:txBody>
          <a:bodyPr/>
          <a:lstStyle/>
          <a:p>
            <a:r>
              <a:rPr lang="en-US"/>
              <a:t>Headings</a:t>
            </a:r>
          </a:p>
        </p:txBody>
      </p:sp>
      <p:sp>
        <p:nvSpPr>
          <p:cNvPr id="8" name="Content Placeholder 7">
            <a:extLst>
              <a:ext uri="{FF2B5EF4-FFF2-40B4-BE49-F238E27FC236}">
                <a16:creationId xmlns:a16="http://schemas.microsoft.com/office/drawing/2014/main" id="{A918EEE0-4D92-47DE-9D74-5F0858DB2BDA}"/>
              </a:ext>
            </a:extLst>
          </p:cNvPr>
          <p:cNvSpPr>
            <a:spLocks noGrp="1"/>
          </p:cNvSpPr>
          <p:nvPr>
            <p:ph idx="1"/>
          </p:nvPr>
        </p:nvSpPr>
        <p:spPr/>
        <p:txBody>
          <a:bodyPr vert="horz" lIns="0" tIns="0" rIns="0" bIns="0" rtlCol="0" anchor="t">
            <a:normAutofit/>
          </a:bodyPr>
          <a:lstStyle/>
          <a:p>
            <a:r>
              <a:rPr lang="en-US"/>
              <a:t>Break up content in longer documents, making content easier to digest</a:t>
            </a:r>
          </a:p>
          <a:p>
            <a:r>
              <a:rPr lang="en-US"/>
              <a:t>Allows screen reader to jump around within the text.</a:t>
            </a:r>
          </a:p>
          <a:p>
            <a:r>
              <a:rPr lang="en-US"/>
              <a:t>Provides additional benefits of consistency &amp; automatically populates the site table of contents.</a:t>
            </a:r>
          </a:p>
          <a:p>
            <a:r>
              <a:rPr lang="en-US"/>
              <a:t>Guidelines for Heading Structure: </a:t>
            </a:r>
          </a:p>
          <a:p>
            <a:pPr lvl="1"/>
            <a:r>
              <a:rPr lang="en-US"/>
              <a:t>Use a logical and consistent heading structure.</a:t>
            </a:r>
          </a:p>
          <a:p>
            <a:pPr lvl="1"/>
            <a:r>
              <a:rPr lang="en-US"/>
              <a:t>Use built-in heading styles.</a:t>
            </a:r>
          </a:p>
          <a:p>
            <a:pPr lvl="1"/>
            <a:r>
              <a:rPr lang="en-US"/>
              <a:t>Don’t use bold, italic, underline, color or font size/style to emulate headings.</a:t>
            </a:r>
          </a:p>
          <a:p>
            <a:endParaRPr lang="en-US"/>
          </a:p>
        </p:txBody>
      </p:sp>
    </p:spTree>
    <p:extLst>
      <p:ext uri="{BB962C8B-B14F-4D97-AF65-F5344CB8AC3E}">
        <p14:creationId xmlns:p14="http://schemas.microsoft.com/office/powerpoint/2010/main" val="381000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1CB0-C31A-47CA-A37D-144A95FCE0FE}"/>
              </a:ext>
            </a:extLst>
          </p:cNvPr>
          <p:cNvSpPr>
            <a:spLocks noGrp="1"/>
          </p:cNvSpPr>
          <p:nvPr>
            <p:ph type="title"/>
          </p:nvPr>
        </p:nvSpPr>
        <p:spPr/>
        <p:txBody>
          <a:bodyPr/>
          <a:lstStyle/>
          <a:p>
            <a:r>
              <a:rPr lang="en-US"/>
              <a:t>Activity: Content App: Format Text with Headings</a:t>
            </a:r>
          </a:p>
        </p:txBody>
      </p:sp>
      <p:sp>
        <p:nvSpPr>
          <p:cNvPr id="3" name="Content Placeholder 2">
            <a:extLst>
              <a:ext uri="{FF2B5EF4-FFF2-40B4-BE49-F238E27FC236}">
                <a16:creationId xmlns:a16="http://schemas.microsoft.com/office/drawing/2014/main" id="{F02F6154-9CD4-4FC4-83EF-427F66AACE88}"/>
              </a:ext>
            </a:extLst>
          </p:cNvPr>
          <p:cNvSpPr>
            <a:spLocks noGrp="1"/>
          </p:cNvSpPr>
          <p:nvPr>
            <p:ph idx="1"/>
          </p:nvPr>
        </p:nvSpPr>
        <p:spPr>
          <a:xfrm>
            <a:off x="311151" y="1544638"/>
            <a:ext cx="8520234" cy="932232"/>
          </a:xfrm>
        </p:spPr>
        <p:txBody>
          <a:bodyPr vert="horz" lIns="0" tIns="0" rIns="0" bIns="0" rtlCol="0" anchor="t">
            <a:normAutofit fontScale="70000" lnSpcReduction="20000"/>
          </a:bodyPr>
          <a:lstStyle/>
          <a:p>
            <a:pPr marL="0" indent="0">
              <a:buNone/>
            </a:pPr>
            <a:r>
              <a:rPr lang="en-US" dirty="0"/>
              <a:t>1. Correct spacing between lines of text.</a:t>
            </a:r>
          </a:p>
          <a:p>
            <a:pPr marL="0" indent="0">
              <a:buNone/>
            </a:pPr>
            <a:r>
              <a:rPr lang="en-US" dirty="0"/>
              <a:t>2. Use the  dropdown menu next to the T button in the content app to format the text with logical headings. </a:t>
            </a:r>
          </a:p>
          <a:p>
            <a:pPr marL="0" indent="0">
              <a:buNone/>
            </a:pPr>
            <a:r>
              <a:rPr lang="en-US" dirty="0"/>
              <a:t>3. Turning on “app names” in App Options will comply as a Heading Level 1.</a:t>
            </a:r>
          </a:p>
          <a:p>
            <a:pPr marL="0" indent="0">
              <a:buNone/>
            </a:pPr>
            <a:endParaRPr lang="en-US" dirty="0"/>
          </a:p>
        </p:txBody>
      </p:sp>
      <p:grpSp>
        <p:nvGrpSpPr>
          <p:cNvPr id="17" name="Group 16" descr="Screenshot of content app filled in with sample text. &quot;Creating Accessible Content&quot; has been highlighted and marked as an H1 heading; &quot;Checklist for Blackboard WCM Content Editors&quot; and &quot;Helpful Information&quot; highlighted and marked as H2 headings. &quot;Links&quot; and &quot;Files&quot; highlighted and marked as H3 headings." title="Content app screenshot with sample text">
            <a:extLst>
              <a:ext uri="{FF2B5EF4-FFF2-40B4-BE49-F238E27FC236}">
                <a16:creationId xmlns:a16="http://schemas.microsoft.com/office/drawing/2014/main" id="{114D73E5-C939-4E59-ACAB-E47D2895FA92}"/>
              </a:ext>
            </a:extLst>
          </p:cNvPr>
          <p:cNvGrpSpPr/>
          <p:nvPr/>
        </p:nvGrpSpPr>
        <p:grpSpPr>
          <a:xfrm>
            <a:off x="-732" y="2702200"/>
            <a:ext cx="9161757" cy="3873315"/>
            <a:chOff x="-732" y="2688857"/>
            <a:chExt cx="9161757" cy="3873315"/>
          </a:xfrm>
        </p:grpSpPr>
        <p:pic>
          <p:nvPicPr>
            <p:cNvPr id="5" name="Picture 4" descr="Screenshot of content app with text in it.  Heading button is highlighted.  Text that should be changed to different level headings are indicated as well.">
              <a:extLst>
                <a:ext uri="{FF2B5EF4-FFF2-40B4-BE49-F238E27FC236}">
                  <a16:creationId xmlns:a16="http://schemas.microsoft.com/office/drawing/2014/main" id="{0C15D502-1EF9-43B6-A989-41445E8D6025}"/>
                </a:ext>
              </a:extLst>
            </p:cNvPr>
            <p:cNvPicPr>
              <a:picLocks noChangeAspect="1"/>
            </p:cNvPicPr>
            <p:nvPr/>
          </p:nvPicPr>
          <p:blipFill rotWithShape="1">
            <a:blip r:embed="rId3"/>
            <a:srcRect t="1915"/>
            <a:stretch/>
          </p:blipFill>
          <p:spPr>
            <a:xfrm>
              <a:off x="17025" y="2704070"/>
              <a:ext cx="9144000" cy="3858102"/>
            </a:xfrm>
            <a:prstGeom prst="rect">
              <a:avLst/>
            </a:prstGeom>
          </p:spPr>
        </p:pic>
        <p:sp>
          <p:nvSpPr>
            <p:cNvPr id="6" name="Rectangle 5" descr="red box emphasizing heading tool in WCM content app">
              <a:extLst>
                <a:ext uri="{FF2B5EF4-FFF2-40B4-BE49-F238E27FC236}">
                  <a16:creationId xmlns:a16="http://schemas.microsoft.com/office/drawing/2014/main" id="{2C2EF529-EFB2-456B-94EA-8DD6DED6D794}"/>
                </a:ext>
              </a:extLst>
            </p:cNvPr>
            <p:cNvSpPr/>
            <p:nvPr/>
          </p:nvSpPr>
          <p:spPr>
            <a:xfrm>
              <a:off x="2235709" y="2688857"/>
              <a:ext cx="446812"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Rectangle 6" descr="blue box emphasizing Heading level 1: creating accessible content">
              <a:extLst>
                <a:ext uri="{FF2B5EF4-FFF2-40B4-BE49-F238E27FC236}">
                  <a16:creationId xmlns:a16="http://schemas.microsoft.com/office/drawing/2014/main" id="{AB8B2878-61F2-4484-95E3-710B90230B62}"/>
                </a:ext>
              </a:extLst>
            </p:cNvPr>
            <p:cNvSpPr/>
            <p:nvPr/>
          </p:nvSpPr>
          <p:spPr>
            <a:xfrm>
              <a:off x="-732" y="3377952"/>
              <a:ext cx="1757779" cy="200566"/>
            </a:xfrm>
            <a:prstGeom prst="rect">
              <a:avLst/>
            </a:prstGeom>
            <a:no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8" name="Rectangle 7" descr="purple box emphasizing heading level 2: checklist for Blackboard wcm content editors ">
              <a:extLst>
                <a:ext uri="{FF2B5EF4-FFF2-40B4-BE49-F238E27FC236}">
                  <a16:creationId xmlns:a16="http://schemas.microsoft.com/office/drawing/2014/main" id="{9B8A9055-066C-47F0-9E04-D48E772502C2}"/>
                </a:ext>
              </a:extLst>
            </p:cNvPr>
            <p:cNvSpPr/>
            <p:nvPr/>
          </p:nvSpPr>
          <p:spPr>
            <a:xfrm>
              <a:off x="8876" y="3746377"/>
              <a:ext cx="2620377" cy="200566"/>
            </a:xfrm>
            <a:prstGeom prst="rect">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9" name="Rectangle 8" descr="purple box emphasizing heading level 2: helpful information">
              <a:extLst>
                <a:ext uri="{FF2B5EF4-FFF2-40B4-BE49-F238E27FC236}">
                  <a16:creationId xmlns:a16="http://schemas.microsoft.com/office/drawing/2014/main" id="{E1A11E78-FB07-4BAF-86B6-B2B5EAFA29B9}"/>
                </a:ext>
              </a:extLst>
            </p:cNvPr>
            <p:cNvSpPr/>
            <p:nvPr/>
          </p:nvSpPr>
          <p:spPr>
            <a:xfrm>
              <a:off x="17025" y="5005734"/>
              <a:ext cx="1172584" cy="200566"/>
            </a:xfrm>
            <a:prstGeom prst="rect">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10" name="Rectangle 9" descr="green box emphasizing heading level 3: links">
              <a:extLst>
                <a:ext uri="{FF2B5EF4-FFF2-40B4-BE49-F238E27FC236}">
                  <a16:creationId xmlns:a16="http://schemas.microsoft.com/office/drawing/2014/main" id="{6CC7D1C0-ED4B-42CC-8BE7-00DE8BB7F329}"/>
                </a:ext>
              </a:extLst>
            </p:cNvPr>
            <p:cNvSpPr/>
            <p:nvPr/>
          </p:nvSpPr>
          <p:spPr>
            <a:xfrm>
              <a:off x="8146" y="5260968"/>
              <a:ext cx="444615" cy="200566"/>
            </a:xfrm>
            <a:prstGeom prst="rect">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11" name="Rectangle 10" descr="green box emphasizing heading level 3: Files">
              <a:extLst>
                <a:ext uri="{FF2B5EF4-FFF2-40B4-BE49-F238E27FC236}">
                  <a16:creationId xmlns:a16="http://schemas.microsoft.com/office/drawing/2014/main" id="{76BC5590-0716-4C4C-9954-4228459626EB}"/>
                </a:ext>
              </a:extLst>
            </p:cNvPr>
            <p:cNvSpPr/>
            <p:nvPr/>
          </p:nvSpPr>
          <p:spPr>
            <a:xfrm>
              <a:off x="-732" y="5875283"/>
              <a:ext cx="444615" cy="200566"/>
            </a:xfrm>
            <a:prstGeom prst="rect">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12" name="TextBox 11" descr="H1 indicator">
              <a:extLst>
                <a:ext uri="{FF2B5EF4-FFF2-40B4-BE49-F238E27FC236}">
                  <a16:creationId xmlns:a16="http://schemas.microsoft.com/office/drawing/2014/main" id="{632721E3-1C14-4AF6-8035-C259BEE90644}"/>
                </a:ext>
              </a:extLst>
            </p:cNvPr>
            <p:cNvSpPr txBox="1"/>
            <p:nvPr/>
          </p:nvSpPr>
          <p:spPr>
            <a:xfrm>
              <a:off x="1685293" y="3207332"/>
              <a:ext cx="446812" cy="460822"/>
            </a:xfrm>
            <a:prstGeom prst="rect">
              <a:avLst/>
            </a:prstGeom>
            <a:noFill/>
          </p:spPr>
          <p:txBody>
            <a:bodyPr wrap="none" lIns="137160" tIns="137160" rIns="137160" bIns="137160" rtlCol="0">
              <a:noAutofit/>
            </a:bodyPr>
            <a:lstStyle/>
            <a:p>
              <a:r>
                <a:rPr lang="en-US">
                  <a:solidFill>
                    <a:schemeClr val="accent1">
                      <a:lumMod val="75000"/>
                    </a:schemeClr>
                  </a:solidFill>
                </a:rPr>
                <a:t>H1</a:t>
              </a:r>
            </a:p>
          </p:txBody>
        </p:sp>
        <p:sp>
          <p:nvSpPr>
            <p:cNvPr id="13" name="TextBox 12" descr="H2 indicator">
              <a:extLst>
                <a:ext uri="{FF2B5EF4-FFF2-40B4-BE49-F238E27FC236}">
                  <a16:creationId xmlns:a16="http://schemas.microsoft.com/office/drawing/2014/main" id="{DABC7DB7-5838-4E02-BA54-2EF6A1612E64}"/>
                </a:ext>
              </a:extLst>
            </p:cNvPr>
            <p:cNvSpPr txBox="1"/>
            <p:nvPr/>
          </p:nvSpPr>
          <p:spPr>
            <a:xfrm>
              <a:off x="2539029" y="3578518"/>
              <a:ext cx="446812" cy="460822"/>
            </a:xfrm>
            <a:prstGeom prst="rect">
              <a:avLst/>
            </a:prstGeom>
            <a:noFill/>
          </p:spPr>
          <p:txBody>
            <a:bodyPr wrap="none" lIns="137160" tIns="137160" rIns="137160" bIns="137160" rtlCol="0">
              <a:noAutofit/>
            </a:bodyPr>
            <a:lstStyle/>
            <a:p>
              <a:r>
                <a:rPr lang="en-US">
                  <a:solidFill>
                    <a:schemeClr val="accent6">
                      <a:lumMod val="75000"/>
                    </a:schemeClr>
                  </a:solidFill>
                </a:rPr>
                <a:t>H2</a:t>
              </a:r>
            </a:p>
          </p:txBody>
        </p:sp>
        <p:sp>
          <p:nvSpPr>
            <p:cNvPr id="14" name="TextBox 13" descr="H2 indicator">
              <a:extLst>
                <a:ext uri="{FF2B5EF4-FFF2-40B4-BE49-F238E27FC236}">
                  <a16:creationId xmlns:a16="http://schemas.microsoft.com/office/drawing/2014/main" id="{8C185886-FB5B-45CC-845F-B8993010E3AF}"/>
                </a:ext>
              </a:extLst>
            </p:cNvPr>
            <p:cNvSpPr txBox="1"/>
            <p:nvPr/>
          </p:nvSpPr>
          <p:spPr>
            <a:xfrm>
              <a:off x="1105683" y="4812447"/>
              <a:ext cx="446812" cy="460822"/>
            </a:xfrm>
            <a:prstGeom prst="rect">
              <a:avLst/>
            </a:prstGeom>
            <a:noFill/>
          </p:spPr>
          <p:txBody>
            <a:bodyPr wrap="none" lIns="137160" tIns="137160" rIns="137160" bIns="137160" rtlCol="0">
              <a:noAutofit/>
            </a:bodyPr>
            <a:lstStyle/>
            <a:p>
              <a:r>
                <a:rPr lang="en-US">
                  <a:solidFill>
                    <a:schemeClr val="accent6">
                      <a:lumMod val="75000"/>
                    </a:schemeClr>
                  </a:solidFill>
                </a:rPr>
                <a:t>H2</a:t>
              </a:r>
            </a:p>
          </p:txBody>
        </p:sp>
        <p:sp>
          <p:nvSpPr>
            <p:cNvPr id="15" name="TextBox 14" descr="H3 indicator">
              <a:extLst>
                <a:ext uri="{FF2B5EF4-FFF2-40B4-BE49-F238E27FC236}">
                  <a16:creationId xmlns:a16="http://schemas.microsoft.com/office/drawing/2014/main" id="{A724B5C6-39B8-4E80-84FA-760C4D2FC0C9}"/>
                </a:ext>
              </a:extLst>
            </p:cNvPr>
            <p:cNvSpPr txBox="1"/>
            <p:nvPr/>
          </p:nvSpPr>
          <p:spPr>
            <a:xfrm>
              <a:off x="379911" y="5082951"/>
              <a:ext cx="446812" cy="460822"/>
            </a:xfrm>
            <a:prstGeom prst="rect">
              <a:avLst/>
            </a:prstGeom>
            <a:noFill/>
          </p:spPr>
          <p:txBody>
            <a:bodyPr wrap="none" lIns="137160" tIns="137160" rIns="137160" bIns="137160" rtlCol="0">
              <a:noAutofit/>
            </a:bodyPr>
            <a:lstStyle/>
            <a:p>
              <a:r>
                <a:rPr lang="en-US">
                  <a:solidFill>
                    <a:srgbClr val="00B050"/>
                  </a:solidFill>
                </a:rPr>
                <a:t>H3</a:t>
              </a:r>
            </a:p>
          </p:txBody>
        </p:sp>
        <p:sp>
          <p:nvSpPr>
            <p:cNvPr id="16" name="TextBox 15" descr="H3 indicator" title="H3">
              <a:extLst>
                <a:ext uri="{FF2B5EF4-FFF2-40B4-BE49-F238E27FC236}">
                  <a16:creationId xmlns:a16="http://schemas.microsoft.com/office/drawing/2014/main" id="{A4DDD658-1577-4979-BD60-2702AC5EBEA7}"/>
                </a:ext>
              </a:extLst>
            </p:cNvPr>
            <p:cNvSpPr txBox="1"/>
            <p:nvPr/>
          </p:nvSpPr>
          <p:spPr>
            <a:xfrm>
              <a:off x="379911" y="5696173"/>
              <a:ext cx="446812" cy="460822"/>
            </a:xfrm>
            <a:prstGeom prst="rect">
              <a:avLst/>
            </a:prstGeom>
            <a:noFill/>
          </p:spPr>
          <p:txBody>
            <a:bodyPr wrap="none" lIns="137160" tIns="137160" rIns="137160" bIns="137160" rtlCol="0">
              <a:noAutofit/>
            </a:bodyPr>
            <a:lstStyle/>
            <a:p>
              <a:r>
                <a:rPr lang="en-US">
                  <a:solidFill>
                    <a:srgbClr val="00B050"/>
                  </a:solidFill>
                </a:rPr>
                <a:t>H3</a:t>
              </a:r>
            </a:p>
          </p:txBody>
        </p:sp>
      </p:grpSp>
    </p:spTree>
    <p:extLst>
      <p:ext uri="{BB962C8B-B14F-4D97-AF65-F5344CB8AC3E}">
        <p14:creationId xmlns:p14="http://schemas.microsoft.com/office/powerpoint/2010/main" val="349631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2C570-6EF9-4F4F-8C0B-1944923CB89A}"/>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B7D00B80-21BC-4478-8D72-23FD1F01F68E}"/>
              </a:ext>
            </a:extLst>
          </p:cNvPr>
          <p:cNvSpPr>
            <a:spLocks noGrp="1"/>
          </p:cNvSpPr>
          <p:nvPr>
            <p:ph idx="1"/>
          </p:nvPr>
        </p:nvSpPr>
        <p:spPr/>
        <p:txBody>
          <a:bodyPr/>
          <a:lstStyle/>
          <a:p>
            <a:pPr marL="0" indent="0">
              <a:buNone/>
            </a:pPr>
            <a:r>
              <a:rPr lang="en-US"/>
              <a:t>The information in this presentation was prepared for informational purposes only. The information contained herein is not intended to constitute legal advice and you should consult with your own attorney when developing your online accessibility program and policy. Blackboard assumes no liability in connection to this presentation and any information contained herein. </a:t>
            </a:r>
          </a:p>
          <a:p>
            <a:pPr marL="0" indent="0">
              <a:buNone/>
            </a:pPr>
            <a:endParaRPr lang="en-US"/>
          </a:p>
        </p:txBody>
      </p:sp>
    </p:spTree>
    <p:extLst>
      <p:ext uri="{BB962C8B-B14F-4D97-AF65-F5344CB8AC3E}">
        <p14:creationId xmlns:p14="http://schemas.microsoft.com/office/powerpoint/2010/main" val="267153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AA76-A43C-4F53-A813-F2F9B5DC250A}"/>
              </a:ext>
            </a:extLst>
          </p:cNvPr>
          <p:cNvSpPr>
            <a:spLocks noGrp="1"/>
          </p:cNvSpPr>
          <p:nvPr>
            <p:ph type="title"/>
          </p:nvPr>
        </p:nvSpPr>
        <p:spPr/>
        <p:txBody>
          <a:bodyPr/>
          <a:lstStyle/>
          <a:p>
            <a:r>
              <a:rPr lang="en-US"/>
              <a:t>Additional Text Formatting For Emphasis (Body Text)</a:t>
            </a:r>
          </a:p>
        </p:txBody>
      </p:sp>
      <p:sp>
        <p:nvSpPr>
          <p:cNvPr id="3" name="Content Placeholder 2">
            <a:extLst>
              <a:ext uri="{FF2B5EF4-FFF2-40B4-BE49-F238E27FC236}">
                <a16:creationId xmlns:a16="http://schemas.microsoft.com/office/drawing/2014/main" id="{0CB748BE-E20A-479E-A6C0-DDF327B37198}"/>
              </a:ext>
            </a:extLst>
          </p:cNvPr>
          <p:cNvSpPr>
            <a:spLocks noGrp="1"/>
          </p:cNvSpPr>
          <p:nvPr>
            <p:ph idx="1"/>
          </p:nvPr>
        </p:nvSpPr>
        <p:spPr/>
        <p:txBody>
          <a:bodyPr/>
          <a:lstStyle/>
          <a:p>
            <a:pPr lvl="0"/>
            <a:r>
              <a:rPr lang="en-US"/>
              <a:t>Do not rely on color, bold, italics, underline and strikethrough for emphasis. Screen readers </a:t>
            </a:r>
            <a:r>
              <a:rPr lang="en-US" u="sng"/>
              <a:t>do not </a:t>
            </a:r>
            <a:r>
              <a:rPr lang="en-US"/>
              <a:t>read this differently; this is only a visual cue.</a:t>
            </a:r>
          </a:p>
          <a:p>
            <a:pPr lvl="0"/>
            <a:r>
              <a:rPr lang="en-US"/>
              <a:t>Use varied punctuation for emphasis. Screen readers change their intonation based upon punctuation.</a:t>
            </a:r>
          </a:p>
          <a:p>
            <a:pPr lvl="0"/>
            <a:r>
              <a:rPr lang="en-US"/>
              <a:t> Use lists to emphasize text. Only lists created using built-in list tools are recognized by screen readers. </a:t>
            </a:r>
          </a:p>
          <a:p>
            <a:endParaRPr lang="en-US"/>
          </a:p>
        </p:txBody>
      </p:sp>
    </p:spTree>
    <p:extLst>
      <p:ext uri="{BB962C8B-B14F-4D97-AF65-F5344CB8AC3E}">
        <p14:creationId xmlns:p14="http://schemas.microsoft.com/office/powerpoint/2010/main" val="53511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7C67-B3C3-4EBC-80FF-2FB34C2DC671}"/>
              </a:ext>
            </a:extLst>
          </p:cNvPr>
          <p:cNvSpPr>
            <a:spLocks noGrp="1"/>
          </p:cNvSpPr>
          <p:nvPr>
            <p:ph type="title"/>
          </p:nvPr>
        </p:nvSpPr>
        <p:spPr/>
        <p:txBody>
          <a:bodyPr/>
          <a:lstStyle/>
          <a:p>
            <a:r>
              <a:rPr lang="en-US"/>
              <a:t>Activity: Content App: Other Formatting</a:t>
            </a:r>
          </a:p>
        </p:txBody>
      </p:sp>
      <p:sp>
        <p:nvSpPr>
          <p:cNvPr id="6" name="TextBox 5">
            <a:extLst>
              <a:ext uri="{FF2B5EF4-FFF2-40B4-BE49-F238E27FC236}">
                <a16:creationId xmlns:a16="http://schemas.microsoft.com/office/drawing/2014/main" id="{2F455A6C-C443-42E2-93C2-0AA099188C47}"/>
              </a:ext>
            </a:extLst>
          </p:cNvPr>
          <p:cNvSpPr txBox="1"/>
          <p:nvPr/>
        </p:nvSpPr>
        <p:spPr>
          <a:xfrm>
            <a:off x="177986" y="1329753"/>
            <a:ext cx="8518769" cy="435005"/>
          </a:xfrm>
          <a:prstGeom prst="rect">
            <a:avLst/>
          </a:prstGeom>
          <a:noFill/>
        </p:spPr>
        <p:txBody>
          <a:bodyPr wrap="none" lIns="137160" tIns="137160" rIns="137160" bIns="137160" rtlCol="0">
            <a:noAutofit/>
          </a:bodyPr>
          <a:lstStyle/>
          <a:p>
            <a:pPr marL="285750" indent="-285750">
              <a:buFont typeface="Arial" panose="020B0604020202020204" pitchFamily="34" charset="0"/>
              <a:buChar char="•"/>
            </a:pPr>
            <a:r>
              <a:rPr lang="en-US"/>
              <a:t>Use the numbered and bulleted list tools to format the text.</a:t>
            </a:r>
          </a:p>
        </p:txBody>
      </p:sp>
      <p:pic>
        <p:nvPicPr>
          <p:cNvPr id="4" name="Content Placeholder 3" descr="Screenshot of content app filled in with sample text. A red box emphasis the two bullet listing tools on the content app." title="Screenshot of content app with bullet list emphasis">
            <a:extLst>
              <a:ext uri="{FF2B5EF4-FFF2-40B4-BE49-F238E27FC236}">
                <a16:creationId xmlns:a16="http://schemas.microsoft.com/office/drawing/2014/main" id="{9DD9394F-69CA-4C4F-B94E-C8A4ECB2FF30}"/>
              </a:ext>
            </a:extLst>
          </p:cNvPr>
          <p:cNvPicPr>
            <a:picLocks noGrp="1" noChangeAspect="1"/>
          </p:cNvPicPr>
          <p:nvPr>
            <p:ph idx="1"/>
          </p:nvPr>
        </p:nvPicPr>
        <p:blipFill>
          <a:blip r:embed="rId2"/>
          <a:stretch>
            <a:fillRect/>
          </a:stretch>
        </p:blipFill>
        <p:spPr>
          <a:xfrm>
            <a:off x="-8555" y="1964538"/>
            <a:ext cx="9152555" cy="4631603"/>
          </a:xfrm>
          <a:prstGeom prst="rect">
            <a:avLst/>
          </a:prstGeom>
        </p:spPr>
      </p:pic>
      <p:sp>
        <p:nvSpPr>
          <p:cNvPr id="5" name="Rectangle 4" descr="red box emphasizing compliant listing tools in WCM content app editor">
            <a:extLst>
              <a:ext uri="{FF2B5EF4-FFF2-40B4-BE49-F238E27FC236}">
                <a16:creationId xmlns:a16="http://schemas.microsoft.com/office/drawing/2014/main" id="{2EA2F523-2A52-45F2-8C7C-0252AF7F8963}"/>
              </a:ext>
            </a:extLst>
          </p:cNvPr>
          <p:cNvSpPr/>
          <p:nvPr/>
        </p:nvSpPr>
        <p:spPr>
          <a:xfrm>
            <a:off x="4437370" y="2218340"/>
            <a:ext cx="1057908"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16630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66F36-CCEC-4795-BC43-3620D37B5522}"/>
              </a:ext>
            </a:extLst>
          </p:cNvPr>
          <p:cNvSpPr>
            <a:spLocks noGrp="1"/>
          </p:cNvSpPr>
          <p:nvPr>
            <p:ph type="title"/>
          </p:nvPr>
        </p:nvSpPr>
        <p:spPr/>
        <p:txBody>
          <a:bodyPr/>
          <a:lstStyle/>
          <a:p>
            <a:r>
              <a:rPr lang="en-US"/>
              <a:t>Links</a:t>
            </a:r>
          </a:p>
        </p:txBody>
      </p:sp>
      <p:sp>
        <p:nvSpPr>
          <p:cNvPr id="3" name="Content Placeholder 2">
            <a:extLst>
              <a:ext uri="{FF2B5EF4-FFF2-40B4-BE49-F238E27FC236}">
                <a16:creationId xmlns:a16="http://schemas.microsoft.com/office/drawing/2014/main" id="{E5D682DD-8C93-43F5-8EA2-7CEB798EFAD9}"/>
              </a:ext>
            </a:extLst>
          </p:cNvPr>
          <p:cNvSpPr>
            <a:spLocks noGrp="1"/>
          </p:cNvSpPr>
          <p:nvPr>
            <p:ph idx="1"/>
          </p:nvPr>
        </p:nvSpPr>
        <p:spPr/>
        <p:txBody>
          <a:bodyPr vert="horz" lIns="0" tIns="0" rIns="0" bIns="0" rtlCol="0" anchor="t">
            <a:normAutofit/>
          </a:bodyPr>
          <a:lstStyle/>
          <a:p>
            <a:r>
              <a:rPr lang="en-US"/>
              <a:t>Links should be in the form of clickable descriptive text.</a:t>
            </a:r>
          </a:p>
          <a:p>
            <a:pPr lvl="1"/>
            <a:r>
              <a:rPr lang="en-US"/>
              <a:t>Do not list a URL out in plain text.</a:t>
            </a:r>
          </a:p>
          <a:p>
            <a:pPr lvl="1"/>
            <a:r>
              <a:rPr lang="en-US"/>
              <a:t>Links cannot simply say “click here”.</a:t>
            </a:r>
          </a:p>
          <a:p>
            <a:r>
              <a:rPr lang="en-US"/>
              <a:t>Making the clickable text on links longer makes them easier to access by people who may have mobility issues. </a:t>
            </a:r>
          </a:p>
          <a:p>
            <a:r>
              <a:rPr lang="en-US"/>
              <a:t>All links should have alt text that describes:</a:t>
            </a:r>
          </a:p>
          <a:p>
            <a:pPr lvl="1"/>
            <a:r>
              <a:rPr lang="en-US"/>
              <a:t> the target (specifically if it opens in a new window).</a:t>
            </a:r>
          </a:p>
          <a:p>
            <a:pPr lvl="1"/>
            <a:r>
              <a:rPr lang="en-US"/>
              <a:t>context about the link (description of linked content beyond link text / URL).</a:t>
            </a:r>
          </a:p>
          <a:p>
            <a:endParaRPr lang="en-US"/>
          </a:p>
        </p:txBody>
      </p:sp>
    </p:spTree>
    <p:extLst>
      <p:ext uri="{BB962C8B-B14F-4D97-AF65-F5344CB8AC3E}">
        <p14:creationId xmlns:p14="http://schemas.microsoft.com/office/powerpoint/2010/main" val="359815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43D12-4D73-4BFA-BCCF-6F539E9AC5B5}"/>
              </a:ext>
            </a:extLst>
          </p:cNvPr>
          <p:cNvSpPr>
            <a:spLocks noGrp="1"/>
          </p:cNvSpPr>
          <p:nvPr>
            <p:ph type="title"/>
          </p:nvPr>
        </p:nvSpPr>
        <p:spPr/>
        <p:txBody>
          <a:bodyPr/>
          <a:lstStyle/>
          <a:p>
            <a:r>
              <a:rPr lang="en-US" dirty="0"/>
              <a:t>Activity: Content App</a:t>
            </a:r>
            <a:r>
              <a:rPr lang="en-US"/>
              <a:t>: Link </a:t>
            </a:r>
            <a:r>
              <a:rPr lang="en-US" dirty="0"/>
              <a:t>Formatting</a:t>
            </a:r>
          </a:p>
        </p:txBody>
      </p:sp>
      <p:sp>
        <p:nvSpPr>
          <p:cNvPr id="3" name="Content Placeholder 2">
            <a:extLst>
              <a:ext uri="{FF2B5EF4-FFF2-40B4-BE49-F238E27FC236}">
                <a16:creationId xmlns:a16="http://schemas.microsoft.com/office/drawing/2014/main" id="{9304467D-06DE-43EF-90FD-C927487AAB9A}"/>
              </a:ext>
            </a:extLst>
          </p:cNvPr>
          <p:cNvSpPr>
            <a:spLocks noGrp="1"/>
          </p:cNvSpPr>
          <p:nvPr>
            <p:ph idx="1"/>
          </p:nvPr>
        </p:nvSpPr>
        <p:spPr/>
        <p:txBody>
          <a:bodyPr/>
          <a:lstStyle/>
          <a:p>
            <a:r>
              <a:rPr lang="en-US"/>
              <a:t>Add links using insert link button.</a:t>
            </a:r>
          </a:p>
          <a:p>
            <a:r>
              <a:rPr lang="en-US"/>
              <a:t>To get link URLs use link library list on the bottom of the sample text page.</a:t>
            </a:r>
          </a:p>
        </p:txBody>
      </p:sp>
      <p:pic>
        <p:nvPicPr>
          <p:cNvPr id="4" name="Picture 3" descr="Screenshot of content app with insert link button highlighted." title="Content app screenshot with link tool emphasized">
            <a:extLst>
              <a:ext uri="{FF2B5EF4-FFF2-40B4-BE49-F238E27FC236}">
                <a16:creationId xmlns:a16="http://schemas.microsoft.com/office/drawing/2014/main" id="{671B9E7C-85D4-4616-BE16-662A162E83DA}"/>
              </a:ext>
            </a:extLst>
          </p:cNvPr>
          <p:cNvPicPr>
            <a:picLocks noChangeAspect="1"/>
          </p:cNvPicPr>
          <p:nvPr/>
        </p:nvPicPr>
        <p:blipFill>
          <a:blip r:embed="rId2"/>
          <a:stretch>
            <a:fillRect/>
          </a:stretch>
        </p:blipFill>
        <p:spPr>
          <a:xfrm>
            <a:off x="165162" y="2408761"/>
            <a:ext cx="6878292" cy="4018671"/>
          </a:xfrm>
          <a:prstGeom prst="rect">
            <a:avLst/>
          </a:prstGeom>
          <a:ln w="19050">
            <a:solidFill>
              <a:schemeClr val="tx1"/>
            </a:solidFill>
          </a:ln>
        </p:spPr>
      </p:pic>
      <p:sp>
        <p:nvSpPr>
          <p:cNvPr id="5" name="Rectangle 4" descr="Red box outlining WCM content app editor's &quot;insert link&quot; tool" title="link wizard">
            <a:extLst>
              <a:ext uri="{FF2B5EF4-FFF2-40B4-BE49-F238E27FC236}">
                <a16:creationId xmlns:a16="http://schemas.microsoft.com/office/drawing/2014/main" id="{0052DBAB-60D6-4171-A694-59D85CD5C3BE}"/>
              </a:ext>
            </a:extLst>
          </p:cNvPr>
          <p:cNvSpPr/>
          <p:nvPr/>
        </p:nvSpPr>
        <p:spPr>
          <a:xfrm>
            <a:off x="1649782" y="2697733"/>
            <a:ext cx="392082"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pic>
        <p:nvPicPr>
          <p:cNvPr id="6" name="Picture 5" descr="Screenshot of Link Library on Training Text Page with URLs highlighted." title="Accessibility Training Session Links">
            <a:extLst>
              <a:ext uri="{FF2B5EF4-FFF2-40B4-BE49-F238E27FC236}">
                <a16:creationId xmlns:a16="http://schemas.microsoft.com/office/drawing/2014/main" id="{F2440F0A-D3E3-4408-A3B0-19C5EE25BACE}"/>
              </a:ext>
            </a:extLst>
          </p:cNvPr>
          <p:cNvPicPr>
            <a:picLocks noChangeAspect="1"/>
          </p:cNvPicPr>
          <p:nvPr/>
        </p:nvPicPr>
        <p:blipFill>
          <a:blip r:embed="rId3"/>
          <a:stretch>
            <a:fillRect/>
          </a:stretch>
        </p:blipFill>
        <p:spPr>
          <a:xfrm>
            <a:off x="4545135" y="4497995"/>
            <a:ext cx="4286250" cy="1438275"/>
          </a:xfrm>
          <a:prstGeom prst="rect">
            <a:avLst/>
          </a:prstGeom>
          <a:ln w="19050">
            <a:solidFill>
              <a:schemeClr val="tx1"/>
            </a:solidFill>
          </a:ln>
        </p:spPr>
      </p:pic>
      <p:sp>
        <p:nvSpPr>
          <p:cNvPr id="7" name="Rectangle 6" descr="screenshot of WCM content app with example text applied">
            <a:extLst>
              <a:ext uri="{FF2B5EF4-FFF2-40B4-BE49-F238E27FC236}">
                <a16:creationId xmlns:a16="http://schemas.microsoft.com/office/drawing/2014/main" id="{C48F2A6B-A635-4EBA-83C0-CEC73AAC0011}"/>
              </a:ext>
            </a:extLst>
          </p:cNvPr>
          <p:cNvSpPr/>
          <p:nvPr/>
        </p:nvSpPr>
        <p:spPr>
          <a:xfrm>
            <a:off x="4571268" y="5122416"/>
            <a:ext cx="2472186" cy="190946"/>
          </a:xfrm>
          <a:prstGeom prst="rect">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8" name="Rectangle 7" descr="URL of training site: https://sw00000004.schoolwires.net/domain/1164" title="training site URL">
            <a:extLst>
              <a:ext uri="{FF2B5EF4-FFF2-40B4-BE49-F238E27FC236}">
                <a16:creationId xmlns:a16="http://schemas.microsoft.com/office/drawing/2014/main" id="{14FF2572-CABF-4ED2-8407-42456C8142A0}"/>
              </a:ext>
            </a:extLst>
          </p:cNvPr>
          <p:cNvSpPr/>
          <p:nvPr/>
        </p:nvSpPr>
        <p:spPr>
          <a:xfrm>
            <a:off x="4571267" y="5611977"/>
            <a:ext cx="2992507" cy="190946"/>
          </a:xfrm>
          <a:prstGeom prst="rect">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183386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D6D9C-982B-44E7-8D12-13F836DD93D1}"/>
              </a:ext>
            </a:extLst>
          </p:cNvPr>
          <p:cNvSpPr>
            <a:spLocks noGrp="1"/>
          </p:cNvSpPr>
          <p:nvPr>
            <p:ph type="title"/>
          </p:nvPr>
        </p:nvSpPr>
        <p:spPr/>
        <p:txBody>
          <a:bodyPr/>
          <a:lstStyle/>
          <a:p>
            <a:r>
              <a:rPr lang="en-US"/>
              <a:t>Files</a:t>
            </a:r>
          </a:p>
        </p:txBody>
      </p:sp>
      <p:sp>
        <p:nvSpPr>
          <p:cNvPr id="3" name="Content Placeholder 2">
            <a:extLst>
              <a:ext uri="{FF2B5EF4-FFF2-40B4-BE49-F238E27FC236}">
                <a16:creationId xmlns:a16="http://schemas.microsoft.com/office/drawing/2014/main" id="{88F2FA61-1A45-4679-ACDE-B3F2D65C8492}"/>
              </a:ext>
            </a:extLst>
          </p:cNvPr>
          <p:cNvSpPr>
            <a:spLocks noGrp="1"/>
          </p:cNvSpPr>
          <p:nvPr>
            <p:ph idx="1"/>
          </p:nvPr>
        </p:nvSpPr>
        <p:spPr/>
        <p:txBody>
          <a:bodyPr vert="horz" lIns="0" tIns="0" rIns="0" bIns="0" rtlCol="0" anchor="t">
            <a:normAutofit/>
          </a:bodyPr>
          <a:lstStyle/>
          <a:p>
            <a:r>
              <a:rPr lang="en-US"/>
              <a:t>Only upload files that have been built accessibly.</a:t>
            </a:r>
          </a:p>
          <a:p>
            <a:r>
              <a:rPr lang="en-US"/>
              <a:t>Files must have descriptive clickable text (not “click here”).</a:t>
            </a:r>
          </a:p>
          <a:p>
            <a:r>
              <a:rPr lang="en-US"/>
              <a:t>All files should have alt text that describes:</a:t>
            </a:r>
          </a:p>
          <a:p>
            <a:pPr lvl="1"/>
            <a:r>
              <a:rPr lang="en-US"/>
              <a:t> the target (specifically if it opens in a new window).</a:t>
            </a:r>
          </a:p>
          <a:p>
            <a:pPr lvl="1"/>
            <a:r>
              <a:rPr lang="en-US"/>
              <a:t>context about the file (description of linked content beyond the file name.)</a:t>
            </a:r>
          </a:p>
        </p:txBody>
      </p:sp>
      <p:pic>
        <p:nvPicPr>
          <p:cNvPr id="5" name="Picture 4" descr="Screenshot of content app toolbar with insert file tool emphasized by a red box" title="content app with insert file tool highlighted">
            <a:extLst>
              <a:ext uri="{FF2B5EF4-FFF2-40B4-BE49-F238E27FC236}">
                <a16:creationId xmlns:a16="http://schemas.microsoft.com/office/drawing/2014/main" id="{08B4AF46-7C77-4929-9195-19F57B0DC965}"/>
              </a:ext>
            </a:extLst>
          </p:cNvPr>
          <p:cNvPicPr>
            <a:picLocks noChangeAspect="1"/>
          </p:cNvPicPr>
          <p:nvPr/>
        </p:nvPicPr>
        <p:blipFill>
          <a:blip r:embed="rId2"/>
          <a:stretch>
            <a:fillRect/>
          </a:stretch>
        </p:blipFill>
        <p:spPr>
          <a:xfrm>
            <a:off x="-21732" y="3914905"/>
            <a:ext cx="9165732" cy="2265394"/>
          </a:xfrm>
          <a:prstGeom prst="rect">
            <a:avLst/>
          </a:prstGeom>
        </p:spPr>
      </p:pic>
      <p:sp>
        <p:nvSpPr>
          <p:cNvPr id="6" name="Rectangle 5" descr="red box outlining &quot;insert file&quot; tool in WCM content app editor">
            <a:extLst>
              <a:ext uri="{FF2B5EF4-FFF2-40B4-BE49-F238E27FC236}">
                <a16:creationId xmlns:a16="http://schemas.microsoft.com/office/drawing/2014/main" id="{74A88560-A294-41D1-AE7E-FCE354A127A5}"/>
              </a:ext>
            </a:extLst>
          </p:cNvPr>
          <p:cNvSpPr/>
          <p:nvPr/>
        </p:nvSpPr>
        <p:spPr>
          <a:xfrm>
            <a:off x="3123475" y="4446635"/>
            <a:ext cx="392082"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269552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DA89E-AC27-4805-A2AD-AC791771F452}"/>
              </a:ext>
            </a:extLst>
          </p:cNvPr>
          <p:cNvSpPr>
            <a:spLocks noGrp="1"/>
          </p:cNvSpPr>
          <p:nvPr>
            <p:ph type="title"/>
          </p:nvPr>
        </p:nvSpPr>
        <p:spPr/>
        <p:txBody>
          <a:bodyPr/>
          <a:lstStyle/>
          <a:p>
            <a:r>
              <a:rPr lang="en-US"/>
              <a:t>Alternative Text with Images</a:t>
            </a:r>
          </a:p>
        </p:txBody>
      </p:sp>
      <p:sp>
        <p:nvSpPr>
          <p:cNvPr id="3" name="Content Placeholder 2">
            <a:extLst>
              <a:ext uri="{FF2B5EF4-FFF2-40B4-BE49-F238E27FC236}">
                <a16:creationId xmlns:a16="http://schemas.microsoft.com/office/drawing/2014/main" id="{A06E79B6-7015-4DF4-92BB-5C73AF9B4E8C}"/>
              </a:ext>
            </a:extLst>
          </p:cNvPr>
          <p:cNvSpPr>
            <a:spLocks noGrp="1"/>
          </p:cNvSpPr>
          <p:nvPr>
            <p:ph idx="1"/>
          </p:nvPr>
        </p:nvSpPr>
        <p:spPr/>
        <p:txBody>
          <a:bodyPr vert="horz" lIns="0" tIns="0" rIns="0" bIns="0" rtlCol="0" anchor="t">
            <a:normAutofit lnSpcReduction="10000"/>
          </a:bodyPr>
          <a:lstStyle/>
          <a:p>
            <a:pPr lvl="0"/>
            <a:r>
              <a:rPr lang="en-US"/>
              <a:t>Allows screen readers to convert the image into words.</a:t>
            </a:r>
          </a:p>
          <a:p>
            <a:pPr lvl="0"/>
            <a:r>
              <a:rPr lang="en-US"/>
              <a:t>Indexes images for searching.</a:t>
            </a:r>
          </a:p>
          <a:p>
            <a:r>
              <a:rPr lang="en-US"/>
              <a:t>Guidelines for Alternative Text:</a:t>
            </a:r>
          </a:p>
          <a:p>
            <a:pPr lvl="1"/>
            <a:r>
              <a:rPr lang="en-US"/>
              <a:t>Text should be clear, concise, and descriptive.</a:t>
            </a:r>
          </a:p>
          <a:p>
            <a:pPr lvl="1"/>
            <a:r>
              <a:rPr lang="en-US"/>
              <a:t>Do not use the same text for every image.</a:t>
            </a:r>
          </a:p>
          <a:p>
            <a:pPr lvl="1"/>
            <a:r>
              <a:rPr lang="en-US"/>
              <a:t>No unrelated images.</a:t>
            </a:r>
          </a:p>
          <a:p>
            <a:pPr lvl="1"/>
            <a:r>
              <a:rPr lang="en-US"/>
              <a:t>Avoid decorative text in images. </a:t>
            </a:r>
          </a:p>
          <a:p>
            <a:pPr lvl="1"/>
            <a:r>
              <a:rPr lang="en-US"/>
              <a:t>Alt text in image must be written out as alternative text.</a:t>
            </a:r>
          </a:p>
          <a:p>
            <a:pPr lvl="1"/>
            <a:r>
              <a:rPr lang="en-US"/>
              <a:t>If the image is an infographic you should </a:t>
            </a:r>
          </a:p>
          <a:p>
            <a:pPr lvl="2">
              <a:buFont typeface="Courier New" panose="02070309020205020404" pitchFamily="49" charset="0"/>
              <a:buChar char="o"/>
            </a:pPr>
            <a:r>
              <a:rPr lang="en-US"/>
              <a:t>Write a narrative telling the same story users get from the visual.</a:t>
            </a:r>
          </a:p>
          <a:p>
            <a:pPr lvl="2">
              <a:buFont typeface="Courier New" panose="02070309020205020404" pitchFamily="49" charset="0"/>
              <a:buChar char="o"/>
            </a:pPr>
            <a:r>
              <a:rPr lang="en-US"/>
              <a:t>Provide a link to view the text alternative.</a:t>
            </a:r>
          </a:p>
          <a:p>
            <a:pPr lvl="1"/>
            <a:endParaRPr lang="en-US"/>
          </a:p>
        </p:txBody>
      </p:sp>
    </p:spTree>
    <p:extLst>
      <p:ext uri="{BB962C8B-B14F-4D97-AF65-F5344CB8AC3E}">
        <p14:creationId xmlns:p14="http://schemas.microsoft.com/office/powerpoint/2010/main" val="183308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14B3B-71A4-4C9A-B6EF-D6919A31889F}"/>
              </a:ext>
            </a:extLst>
          </p:cNvPr>
          <p:cNvSpPr>
            <a:spLocks noGrp="1"/>
          </p:cNvSpPr>
          <p:nvPr>
            <p:ph type="title"/>
          </p:nvPr>
        </p:nvSpPr>
        <p:spPr/>
        <p:txBody>
          <a:bodyPr/>
          <a:lstStyle/>
          <a:p>
            <a:r>
              <a:rPr lang="en-US"/>
              <a:t>Examples of Alt. Text</a:t>
            </a:r>
          </a:p>
        </p:txBody>
      </p:sp>
      <p:pic>
        <p:nvPicPr>
          <p:cNvPr id="5" name="Picture 1" descr="Male Lion&#10;" title="male lion">
            <a:extLst>
              <a:ext uri="{FF2B5EF4-FFF2-40B4-BE49-F238E27FC236}">
                <a16:creationId xmlns:a16="http://schemas.microsoft.com/office/drawing/2014/main" id="{58068059-489C-4A07-B80F-66580EAFA4A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09190" y="2152426"/>
            <a:ext cx="28765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descr="Uncompliant Alternative Text = Cat&#13;&#10;">
            <a:extLst>
              <a:ext uri="{FF2B5EF4-FFF2-40B4-BE49-F238E27FC236}">
                <a16:creationId xmlns:a16="http://schemas.microsoft.com/office/drawing/2014/main" id="{6C4865FE-3105-456E-9C55-B804B5DC0D8C}"/>
              </a:ext>
            </a:extLst>
          </p:cNvPr>
          <p:cNvSpPr txBox="1"/>
          <p:nvPr/>
        </p:nvSpPr>
        <p:spPr>
          <a:xfrm>
            <a:off x="1121885" y="4180499"/>
            <a:ext cx="2515553" cy="458005"/>
          </a:xfrm>
          <a:prstGeom prst="rect">
            <a:avLst/>
          </a:prstGeom>
          <a:noFill/>
        </p:spPr>
        <p:txBody>
          <a:bodyPr wrap="none" lIns="137160" tIns="137160" rIns="137160" bIns="137160" rtlCol="0">
            <a:noAutofit/>
          </a:bodyPr>
          <a:lstStyle/>
          <a:p>
            <a:pPr algn="ctr"/>
            <a:r>
              <a:rPr lang="en-US" dirty="0"/>
              <a:t>Alternative Text = Cat</a:t>
            </a:r>
          </a:p>
          <a:p>
            <a:pPr algn="ctr"/>
            <a:r>
              <a:rPr lang="en-US" sz="9600" dirty="0">
                <a:solidFill>
                  <a:srgbClr val="FF0000"/>
                </a:solidFill>
                <a:sym typeface="Wingdings" panose="05000000000000000000" pitchFamily="2" charset="2"/>
              </a:rPr>
              <a:t></a:t>
            </a:r>
            <a:endParaRPr lang="en-US" sz="9600" dirty="0">
              <a:solidFill>
                <a:srgbClr val="FF0000"/>
              </a:solidFill>
            </a:endParaRPr>
          </a:p>
        </p:txBody>
      </p:sp>
      <p:pic>
        <p:nvPicPr>
          <p:cNvPr id="7" name="Picture 1" descr="Male Lion" title="male lion 2">
            <a:extLst>
              <a:ext uri="{FF2B5EF4-FFF2-40B4-BE49-F238E27FC236}">
                <a16:creationId xmlns:a16="http://schemas.microsoft.com/office/drawing/2014/main" id="{C0A036A3-5D9A-4912-8562-46F8E067C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791" y="2152426"/>
            <a:ext cx="28765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descr="Compliant Alternative Text = Male Lion&#13;&#10;">
            <a:extLst>
              <a:ext uri="{FF2B5EF4-FFF2-40B4-BE49-F238E27FC236}">
                <a16:creationId xmlns:a16="http://schemas.microsoft.com/office/drawing/2014/main" id="{69DDDA4E-0C6D-4C28-94D7-31F7FC0B5BAF}"/>
              </a:ext>
            </a:extLst>
          </p:cNvPr>
          <p:cNvSpPr txBox="1"/>
          <p:nvPr/>
        </p:nvSpPr>
        <p:spPr>
          <a:xfrm>
            <a:off x="5238337" y="4180499"/>
            <a:ext cx="2783778" cy="458005"/>
          </a:xfrm>
          <a:prstGeom prst="rect">
            <a:avLst/>
          </a:prstGeom>
          <a:noFill/>
        </p:spPr>
        <p:txBody>
          <a:bodyPr wrap="none" lIns="137160" tIns="137160" rIns="137160" bIns="137160" rtlCol="0">
            <a:noAutofit/>
          </a:bodyPr>
          <a:lstStyle/>
          <a:p>
            <a:pPr algn="ctr"/>
            <a:r>
              <a:rPr lang="en-US" dirty="0"/>
              <a:t>Alternative Text = Male Lion</a:t>
            </a:r>
          </a:p>
          <a:p>
            <a:pPr algn="ctr"/>
            <a:r>
              <a:rPr lang="en-US" sz="9600" dirty="0">
                <a:solidFill>
                  <a:srgbClr val="92D050"/>
                </a:solidFill>
                <a:sym typeface="Wingdings" panose="05000000000000000000" pitchFamily="2" charset="2"/>
              </a:rPr>
              <a:t></a:t>
            </a:r>
            <a:endParaRPr lang="en-US" sz="9600" dirty="0">
              <a:solidFill>
                <a:srgbClr val="92D050"/>
              </a:solidFill>
            </a:endParaRPr>
          </a:p>
        </p:txBody>
      </p:sp>
    </p:spTree>
    <p:extLst>
      <p:ext uri="{BB962C8B-B14F-4D97-AF65-F5344CB8AC3E}">
        <p14:creationId xmlns:p14="http://schemas.microsoft.com/office/powerpoint/2010/main" val="240600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581C-4CB0-4179-AA82-A603D472FED9}"/>
              </a:ext>
            </a:extLst>
          </p:cNvPr>
          <p:cNvSpPr>
            <a:spLocks noGrp="1"/>
          </p:cNvSpPr>
          <p:nvPr>
            <p:ph type="title"/>
          </p:nvPr>
        </p:nvSpPr>
        <p:spPr/>
        <p:txBody>
          <a:bodyPr/>
          <a:lstStyle/>
          <a:p>
            <a:r>
              <a:rPr lang="en-US" dirty="0"/>
              <a:t>Activity: Content App: Image Formatting</a:t>
            </a:r>
          </a:p>
        </p:txBody>
      </p:sp>
      <p:pic>
        <p:nvPicPr>
          <p:cNvPr id="4" name="Picture 3" descr="Screenshot of content app toolbar with &quot;insert image&quot; tool emphasized by a red box" title="content app with insert image tool emphasized">
            <a:extLst>
              <a:ext uri="{FF2B5EF4-FFF2-40B4-BE49-F238E27FC236}">
                <a16:creationId xmlns:a16="http://schemas.microsoft.com/office/drawing/2014/main" id="{0FF79699-6221-4935-A1A1-DFFD4D6B8BE6}"/>
              </a:ext>
            </a:extLst>
          </p:cNvPr>
          <p:cNvPicPr>
            <a:picLocks noChangeAspect="1"/>
          </p:cNvPicPr>
          <p:nvPr/>
        </p:nvPicPr>
        <p:blipFill>
          <a:blip r:embed="rId3"/>
          <a:stretch>
            <a:fillRect/>
          </a:stretch>
        </p:blipFill>
        <p:spPr>
          <a:xfrm>
            <a:off x="-6325" y="3789123"/>
            <a:ext cx="9150325" cy="2261586"/>
          </a:xfrm>
          <a:prstGeom prst="rect">
            <a:avLst/>
          </a:prstGeom>
        </p:spPr>
      </p:pic>
      <p:sp>
        <p:nvSpPr>
          <p:cNvPr id="5" name="Rectangle 4" descr="red box outlining &quot;insert image&quot; app in WCM content app editor">
            <a:extLst>
              <a:ext uri="{FF2B5EF4-FFF2-40B4-BE49-F238E27FC236}">
                <a16:creationId xmlns:a16="http://schemas.microsoft.com/office/drawing/2014/main" id="{CD73EC7C-7F91-4299-A179-0997B82CA4A8}"/>
              </a:ext>
            </a:extLst>
          </p:cNvPr>
          <p:cNvSpPr/>
          <p:nvPr/>
        </p:nvSpPr>
        <p:spPr>
          <a:xfrm>
            <a:off x="2617448" y="4313470"/>
            <a:ext cx="392082" cy="327058"/>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3" name="Content Placeholder 2">
            <a:extLst>
              <a:ext uri="{FF2B5EF4-FFF2-40B4-BE49-F238E27FC236}">
                <a16:creationId xmlns:a16="http://schemas.microsoft.com/office/drawing/2014/main" id="{8011D06C-050C-419E-B6DF-DE0E2E567A80}"/>
              </a:ext>
            </a:extLst>
          </p:cNvPr>
          <p:cNvSpPr>
            <a:spLocks noGrp="1"/>
          </p:cNvSpPr>
          <p:nvPr>
            <p:ph idx="1"/>
          </p:nvPr>
        </p:nvSpPr>
        <p:spPr/>
        <p:txBody>
          <a:bodyPr vert="horz" lIns="0" tIns="0" rIns="0" bIns="0" rtlCol="0" anchor="t">
            <a:normAutofit/>
          </a:bodyPr>
          <a:lstStyle/>
          <a:p>
            <a:r>
              <a:rPr lang="en-US"/>
              <a:t>Place your cursor where you want the image to go.</a:t>
            </a:r>
          </a:p>
          <a:p>
            <a:r>
              <a:rPr lang="en-US"/>
              <a:t>Select the insert image button.</a:t>
            </a:r>
          </a:p>
          <a:p>
            <a:r>
              <a:rPr lang="en-US"/>
              <a:t>Open the clipart library and find a related image.</a:t>
            </a:r>
          </a:p>
          <a:p>
            <a:r>
              <a:rPr lang="en-US"/>
              <a:t>Add descriptive alternative text and finish adding image. </a:t>
            </a:r>
          </a:p>
        </p:txBody>
      </p:sp>
    </p:spTree>
    <p:extLst>
      <p:ext uri="{BB962C8B-B14F-4D97-AF65-F5344CB8AC3E}">
        <p14:creationId xmlns:p14="http://schemas.microsoft.com/office/powerpoint/2010/main" val="77967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444B-345C-43CC-9FAB-17C2DC37AD9B}"/>
              </a:ext>
            </a:extLst>
          </p:cNvPr>
          <p:cNvSpPr>
            <a:spLocks noGrp="1"/>
          </p:cNvSpPr>
          <p:nvPr>
            <p:ph type="title"/>
          </p:nvPr>
        </p:nvSpPr>
        <p:spPr/>
        <p:txBody>
          <a:bodyPr/>
          <a:lstStyle/>
          <a:p>
            <a:r>
              <a:rPr lang="en-US"/>
              <a:t>Image App</a:t>
            </a:r>
          </a:p>
        </p:txBody>
      </p:sp>
      <p:sp>
        <p:nvSpPr>
          <p:cNvPr id="3" name="Content Placeholder 2">
            <a:extLst>
              <a:ext uri="{FF2B5EF4-FFF2-40B4-BE49-F238E27FC236}">
                <a16:creationId xmlns:a16="http://schemas.microsoft.com/office/drawing/2014/main" id="{6122C71C-A598-4588-9CF9-75E4A6997203}"/>
              </a:ext>
            </a:extLst>
          </p:cNvPr>
          <p:cNvSpPr>
            <a:spLocks noGrp="1"/>
          </p:cNvSpPr>
          <p:nvPr>
            <p:ph idx="1"/>
          </p:nvPr>
        </p:nvSpPr>
        <p:spPr>
          <a:xfrm>
            <a:off x="312615" y="1713314"/>
            <a:ext cx="4136426" cy="4678362"/>
          </a:xfrm>
        </p:spPr>
        <p:txBody>
          <a:bodyPr/>
          <a:lstStyle/>
          <a:p>
            <a:r>
              <a:rPr lang="en-US"/>
              <a:t>You can also add an image to the page using an image app.</a:t>
            </a:r>
          </a:p>
          <a:p>
            <a:r>
              <a:rPr lang="en-US"/>
              <a:t>When using an image app you still must add alternative text. </a:t>
            </a:r>
          </a:p>
        </p:txBody>
      </p:sp>
      <p:pic>
        <p:nvPicPr>
          <p:cNvPr id="5" name="Picture Placeholder 4" descr="Screenshot of image app editor with &quot;alternative text&quot; field emphasized by a red box" title="Image App Editor">
            <a:extLst>
              <a:ext uri="{FF2B5EF4-FFF2-40B4-BE49-F238E27FC236}">
                <a16:creationId xmlns:a16="http://schemas.microsoft.com/office/drawing/2014/main" id="{E960B1EE-AB14-4F42-8577-0017F3EBB53C}"/>
              </a:ext>
            </a:extLst>
          </p:cNvPr>
          <p:cNvPicPr>
            <a:picLocks noGrp="1" noChangeAspect="1"/>
          </p:cNvPicPr>
          <p:nvPr>
            <p:ph type="pic" sz="quarter" idx="10"/>
          </p:nvPr>
        </p:nvPicPr>
        <p:blipFill>
          <a:blip r:embed="rId2"/>
          <a:srcRect t="2690" b="2690"/>
          <a:stretch>
            <a:fillRect/>
          </a:stretch>
        </p:blipFill>
        <p:spPr>
          <a:xfrm>
            <a:off x="4696081" y="1258103"/>
            <a:ext cx="4447919" cy="5621014"/>
          </a:xfrm>
          <a:prstGeom prst="rect">
            <a:avLst/>
          </a:prstGeom>
        </p:spPr>
      </p:pic>
      <p:sp>
        <p:nvSpPr>
          <p:cNvPr id="6" name="Rectangle 5" descr="red box outlining Alternative Text field in WCM image app editor">
            <a:extLst>
              <a:ext uri="{FF2B5EF4-FFF2-40B4-BE49-F238E27FC236}">
                <a16:creationId xmlns:a16="http://schemas.microsoft.com/office/drawing/2014/main" id="{425BAEED-803B-468B-A9A3-E80278F69F2C}"/>
              </a:ext>
            </a:extLst>
          </p:cNvPr>
          <p:cNvSpPr/>
          <p:nvPr/>
        </p:nvSpPr>
        <p:spPr>
          <a:xfrm>
            <a:off x="4863499" y="3523357"/>
            <a:ext cx="3967886" cy="436083"/>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83909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968-F8DA-492B-885B-AA9D0B1E749D}"/>
              </a:ext>
            </a:extLst>
          </p:cNvPr>
          <p:cNvSpPr>
            <a:spLocks noGrp="1"/>
          </p:cNvSpPr>
          <p:nvPr>
            <p:ph type="title"/>
          </p:nvPr>
        </p:nvSpPr>
        <p:spPr/>
        <p:txBody>
          <a:bodyPr/>
          <a:lstStyle/>
          <a:p>
            <a:r>
              <a:rPr lang="en-US"/>
              <a:t>Site Shortcuts App</a:t>
            </a:r>
          </a:p>
        </p:txBody>
      </p:sp>
      <p:sp>
        <p:nvSpPr>
          <p:cNvPr id="3" name="Content Placeholder 2">
            <a:extLst>
              <a:ext uri="{FF2B5EF4-FFF2-40B4-BE49-F238E27FC236}">
                <a16:creationId xmlns:a16="http://schemas.microsoft.com/office/drawing/2014/main" id="{921BAEAF-6FC4-4644-BE58-599E8003B91F}"/>
              </a:ext>
            </a:extLst>
          </p:cNvPr>
          <p:cNvSpPr>
            <a:spLocks noGrp="1"/>
          </p:cNvSpPr>
          <p:nvPr>
            <p:ph idx="1"/>
          </p:nvPr>
        </p:nvSpPr>
        <p:spPr>
          <a:xfrm>
            <a:off x="312615" y="1597827"/>
            <a:ext cx="4136426" cy="4678362"/>
          </a:xfrm>
        </p:spPr>
        <p:txBody>
          <a:bodyPr vert="horz" lIns="0" tIns="0" rIns="0" bIns="0" rtlCol="0" anchor="t">
            <a:normAutofit/>
          </a:bodyPr>
          <a:lstStyle/>
          <a:p>
            <a:r>
              <a:rPr lang="en-US" dirty="0"/>
              <a:t>You can also create a list of links using the site shortcuts app.</a:t>
            </a:r>
          </a:p>
          <a:p>
            <a:r>
              <a:rPr lang="en-US" dirty="0"/>
              <a:t>The clickable text for each link is called: Link Text.</a:t>
            </a:r>
          </a:p>
          <a:p>
            <a:r>
              <a:rPr lang="en-US" dirty="0"/>
              <a:t>The alternative text is called: Tooltip.</a:t>
            </a:r>
          </a:p>
          <a:p>
            <a:r>
              <a:rPr lang="en-US" dirty="0"/>
              <a:t>Turn on the app name to give this app an accessible heading.</a:t>
            </a:r>
          </a:p>
          <a:p>
            <a:endParaRPr lang="en-US" dirty="0"/>
          </a:p>
        </p:txBody>
      </p:sp>
      <p:pic>
        <p:nvPicPr>
          <p:cNvPr id="5" name="Picture Placeholder 4" descr="Screenshot of &quot;site shortcuts&quot; app editor with &quot;link text&quot; and &quot;tooltip&quot; fields emphasized by red boxes" title="Site Shortcuts App Editor">
            <a:extLst>
              <a:ext uri="{FF2B5EF4-FFF2-40B4-BE49-F238E27FC236}">
                <a16:creationId xmlns:a16="http://schemas.microsoft.com/office/drawing/2014/main" id="{7B827385-0E7D-490F-A86C-05D620479AA6}"/>
              </a:ext>
            </a:extLst>
          </p:cNvPr>
          <p:cNvPicPr>
            <a:picLocks noGrp="1" noChangeAspect="1"/>
          </p:cNvPicPr>
          <p:nvPr>
            <p:ph type="pic" sz="quarter" idx="10"/>
          </p:nvPr>
        </p:nvPicPr>
        <p:blipFill>
          <a:blip r:embed="rId3"/>
          <a:srcRect t="4287" b="4287"/>
          <a:stretch>
            <a:fillRect/>
          </a:stretch>
        </p:blipFill>
        <p:spPr>
          <a:xfrm>
            <a:off x="4694238" y="1247775"/>
            <a:ext cx="4448175" cy="5621338"/>
          </a:xfrm>
          <a:prstGeom prst="rect">
            <a:avLst/>
          </a:prstGeom>
          <a:ln w="12700">
            <a:solidFill>
              <a:schemeClr val="bg1"/>
            </a:solidFill>
          </a:ln>
        </p:spPr>
      </p:pic>
      <p:sp>
        <p:nvSpPr>
          <p:cNvPr id="6" name="Rectangle 5" descr="red box outlining and displaying &quot;link text&quot; field in WCM site shortcuts app editor">
            <a:extLst>
              <a:ext uri="{FF2B5EF4-FFF2-40B4-BE49-F238E27FC236}">
                <a16:creationId xmlns:a16="http://schemas.microsoft.com/office/drawing/2014/main" id="{AAE7366D-0607-45D7-84C6-607A4829378A}"/>
              </a:ext>
            </a:extLst>
          </p:cNvPr>
          <p:cNvSpPr/>
          <p:nvPr/>
        </p:nvSpPr>
        <p:spPr>
          <a:xfrm>
            <a:off x="4854621" y="1774455"/>
            <a:ext cx="4040804" cy="409451"/>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Rectangle 6" descr="red box outlining and displaying &quot;tooltip&quot; field in WCM site shortcuts app editor">
            <a:extLst>
              <a:ext uri="{FF2B5EF4-FFF2-40B4-BE49-F238E27FC236}">
                <a16:creationId xmlns:a16="http://schemas.microsoft.com/office/drawing/2014/main" id="{4C6A00AF-C17A-4F65-B50A-FF812A4CE92A}"/>
              </a:ext>
            </a:extLst>
          </p:cNvPr>
          <p:cNvSpPr/>
          <p:nvPr/>
        </p:nvSpPr>
        <p:spPr>
          <a:xfrm>
            <a:off x="4836865" y="4412042"/>
            <a:ext cx="4040804" cy="409451"/>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Tree>
    <p:extLst>
      <p:ext uri="{BB962C8B-B14F-4D97-AF65-F5344CB8AC3E}">
        <p14:creationId xmlns:p14="http://schemas.microsoft.com/office/powerpoint/2010/main" val="188358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2016-B3D2-448C-8587-3714666B5753}"/>
              </a:ext>
            </a:extLst>
          </p:cNvPr>
          <p:cNvSpPr>
            <a:spLocks noGrp="1"/>
          </p:cNvSpPr>
          <p:nvPr>
            <p:ph type="title"/>
          </p:nvPr>
        </p:nvSpPr>
        <p:spPr/>
        <p:txBody>
          <a:bodyPr/>
          <a:lstStyle/>
          <a:p>
            <a:r>
              <a:rPr lang="en-US"/>
              <a:t>Learning Outcomes</a:t>
            </a:r>
          </a:p>
        </p:txBody>
      </p:sp>
      <p:sp>
        <p:nvSpPr>
          <p:cNvPr id="3" name="Content Placeholder 2">
            <a:extLst>
              <a:ext uri="{FF2B5EF4-FFF2-40B4-BE49-F238E27FC236}">
                <a16:creationId xmlns:a16="http://schemas.microsoft.com/office/drawing/2014/main" id="{C3A28463-0AF6-4102-8D85-F1A4793B3C24}"/>
              </a:ext>
            </a:extLst>
          </p:cNvPr>
          <p:cNvSpPr>
            <a:spLocks noGrp="1"/>
          </p:cNvSpPr>
          <p:nvPr>
            <p:ph idx="1"/>
          </p:nvPr>
        </p:nvSpPr>
        <p:spPr/>
        <p:txBody>
          <a:bodyPr vert="horz" lIns="0" tIns="0" rIns="0" bIns="0" rtlCol="0" anchor="t">
            <a:normAutofit/>
          </a:bodyPr>
          <a:lstStyle/>
          <a:p>
            <a:pPr marL="0" indent="0">
              <a:buNone/>
            </a:pPr>
            <a:r>
              <a:rPr lang="en-US"/>
              <a:t>At the end of today’s hands-on workshop you will be able to: </a:t>
            </a:r>
          </a:p>
          <a:p>
            <a:pPr marL="342900" lvl="0" indent="-342900">
              <a:spcAft>
                <a:spcPts val="1200"/>
              </a:spcAft>
              <a:buFont typeface="Arial" panose="020B0604020202020204" pitchFamily="34" charset="0"/>
              <a:buChar char="•"/>
            </a:pPr>
            <a:r>
              <a:rPr lang="en-US"/>
              <a:t>Define accessibility and its importance.</a:t>
            </a:r>
          </a:p>
          <a:p>
            <a:pPr marL="342900" lvl="0" indent="-342900">
              <a:spcAft>
                <a:spcPts val="1200"/>
              </a:spcAft>
              <a:buFont typeface="Arial" panose="020B0604020202020204" pitchFamily="34" charset="0"/>
              <a:buChar char="•"/>
            </a:pPr>
            <a:r>
              <a:rPr lang="en-US"/>
              <a:t>Understand common accessibility issues.</a:t>
            </a:r>
          </a:p>
          <a:p>
            <a:pPr marL="342900" lvl="0" indent="-342900">
              <a:spcAft>
                <a:spcPts val="1200"/>
              </a:spcAft>
              <a:buFont typeface="Arial" panose="020B0604020202020204" pitchFamily="34" charset="0"/>
              <a:buChar char="•"/>
            </a:pPr>
            <a:r>
              <a:rPr lang="en-US"/>
              <a:t>Format text with headings.</a:t>
            </a:r>
          </a:p>
          <a:p>
            <a:pPr marL="342900" lvl="0" indent="-342900">
              <a:spcAft>
                <a:spcPts val="1200"/>
              </a:spcAft>
              <a:buFont typeface="Arial" panose="020B0604020202020204" pitchFamily="34" charset="0"/>
              <a:buChar char="•"/>
            </a:pPr>
            <a:r>
              <a:rPr lang="en-US"/>
              <a:t>Create accessible links and images.</a:t>
            </a:r>
          </a:p>
          <a:p>
            <a:pPr marL="342900" indent="-342900">
              <a:spcAft>
                <a:spcPts val="1200"/>
              </a:spcAft>
              <a:buFont typeface="Arial" panose="020B0604020202020204" pitchFamily="34" charset="0"/>
              <a:buChar char="•"/>
            </a:pPr>
            <a:r>
              <a:rPr lang="en-US"/>
              <a:t>Understand how and when to use tables and lists.</a:t>
            </a:r>
          </a:p>
          <a:p>
            <a:pPr marL="342900" indent="-342900">
              <a:spcAft>
                <a:spcPts val="1200"/>
              </a:spcAft>
              <a:buFont typeface="Arial" panose="020B0604020202020204" pitchFamily="34" charset="0"/>
              <a:buChar char="•"/>
            </a:pPr>
            <a:r>
              <a:rPr lang="en-US"/>
              <a:t>Understand the principles of accessible documents.</a:t>
            </a:r>
          </a:p>
          <a:p>
            <a:pPr marL="342900" lvl="0" indent="-342900">
              <a:spcAft>
                <a:spcPts val="1200"/>
              </a:spcAft>
              <a:buFont typeface="Arial" panose="020B0604020202020204" pitchFamily="34" charset="0"/>
              <a:buChar char="•"/>
            </a:pPr>
            <a:r>
              <a:rPr lang="en-US"/>
              <a:t>Understand the importance and impact of color.</a:t>
            </a:r>
          </a:p>
          <a:p>
            <a:pPr marL="342900" lvl="0" indent="-342900">
              <a:spcAft>
                <a:spcPts val="1200"/>
              </a:spcAft>
              <a:buFont typeface="Arial" panose="020B0604020202020204" pitchFamily="34" charset="0"/>
              <a:buChar char="•"/>
            </a:pPr>
            <a:r>
              <a:rPr lang="en-US"/>
              <a:t>Understand the different video caption types.</a:t>
            </a:r>
          </a:p>
          <a:p>
            <a:pPr marL="342900" lvl="0" indent="-342900">
              <a:spcAft>
                <a:spcPts val="1200"/>
              </a:spcAft>
              <a:buFont typeface="Arial" panose="020B0604020202020204" pitchFamily="34" charset="0"/>
              <a:buChar char="•"/>
            </a:pPr>
            <a:r>
              <a:rPr lang="en-US"/>
              <a:t>Find helpful materials for compliance and accessibility errors.</a:t>
            </a:r>
          </a:p>
          <a:p>
            <a:pPr marL="0" indent="0">
              <a:buNone/>
            </a:pPr>
            <a:endParaRPr lang="en-US"/>
          </a:p>
        </p:txBody>
      </p:sp>
    </p:spTree>
    <p:extLst>
      <p:ext uri="{BB962C8B-B14F-4D97-AF65-F5344CB8AC3E}">
        <p14:creationId xmlns:p14="http://schemas.microsoft.com/office/powerpoint/2010/main" val="15405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A7208-3ACA-4F69-A7DE-6A3DA920BF79}"/>
              </a:ext>
            </a:extLst>
          </p:cNvPr>
          <p:cNvSpPr>
            <a:spLocks noGrp="1"/>
          </p:cNvSpPr>
          <p:nvPr>
            <p:ph type="title"/>
          </p:nvPr>
        </p:nvSpPr>
        <p:spPr/>
        <p:txBody>
          <a:bodyPr/>
          <a:lstStyle/>
          <a:p>
            <a:r>
              <a:rPr lang="en-US"/>
              <a:t>Tables</a:t>
            </a:r>
          </a:p>
        </p:txBody>
      </p:sp>
      <p:sp>
        <p:nvSpPr>
          <p:cNvPr id="3" name="Content Placeholder 2">
            <a:extLst>
              <a:ext uri="{FF2B5EF4-FFF2-40B4-BE49-F238E27FC236}">
                <a16:creationId xmlns:a16="http://schemas.microsoft.com/office/drawing/2014/main" id="{5341DC71-066A-4589-82A0-A1AFECAC0011}"/>
              </a:ext>
            </a:extLst>
          </p:cNvPr>
          <p:cNvSpPr>
            <a:spLocks noGrp="1"/>
          </p:cNvSpPr>
          <p:nvPr>
            <p:ph idx="1"/>
          </p:nvPr>
        </p:nvSpPr>
        <p:spPr>
          <a:xfrm>
            <a:off x="326989" y="1592153"/>
            <a:ext cx="8520234" cy="4678362"/>
          </a:xfrm>
        </p:spPr>
        <p:txBody>
          <a:bodyPr vert="horz" lIns="0" tIns="0" rIns="0" bIns="0" rtlCol="0" anchor="t">
            <a:normAutofit lnSpcReduction="10000"/>
          </a:bodyPr>
          <a:lstStyle/>
          <a:p>
            <a:pPr lvl="1"/>
            <a:r>
              <a:rPr lang="en-US"/>
              <a:t>Tables should only be used to present tabular data, not for formatting purposes.</a:t>
            </a:r>
          </a:p>
          <a:p>
            <a:pPr lvl="1"/>
            <a:r>
              <a:rPr lang="en-US"/>
              <a:t>Use the table app to add tables to your website.</a:t>
            </a:r>
          </a:p>
          <a:p>
            <a:pPr lvl="2"/>
            <a:r>
              <a:rPr lang="en-US"/>
              <a:t>The table app allows your table to be responsive on all devices.</a:t>
            </a:r>
          </a:p>
          <a:p>
            <a:pPr lvl="2"/>
            <a:r>
              <a:rPr lang="en-US"/>
              <a:t>To make the table app Accessible:</a:t>
            </a:r>
          </a:p>
          <a:p>
            <a:pPr lvl="3"/>
            <a:r>
              <a:rPr lang="en-US"/>
              <a:t>Check boxes to identify header rows and columns.</a:t>
            </a:r>
          </a:p>
          <a:p>
            <a:pPr lvl="3"/>
            <a:r>
              <a:rPr lang="en-US"/>
              <a:t>Add “Table Caption” to give brief description of table. (Shows above table).</a:t>
            </a:r>
          </a:p>
          <a:p>
            <a:pPr lvl="3"/>
            <a:r>
              <a:rPr lang="en-US"/>
              <a:t>Add “Table Summary” to describe relationships between data in detail.  (Does Not Show).</a:t>
            </a:r>
          </a:p>
          <a:p>
            <a:pPr lvl="2">
              <a:buFont typeface="Arial" panose="020B0604020202020204" pitchFamily="34" charset="0"/>
              <a:buChar char="•"/>
            </a:pPr>
            <a:endParaRPr lang="en-US"/>
          </a:p>
          <a:p>
            <a:pPr marL="0" indent="0">
              <a:buNone/>
            </a:pPr>
            <a:r>
              <a:rPr lang="en-US"/>
              <a:t>An example of an accessibly built table in the table app can be found on the </a:t>
            </a:r>
            <a:r>
              <a:rPr lang="en-US">
                <a:hlinkClick r:id="rId3" tooltip="Select to open table example in a new window."/>
              </a:rPr>
              <a:t>training site</a:t>
            </a:r>
            <a:r>
              <a:rPr lang="en-US"/>
              <a:t>. </a:t>
            </a:r>
          </a:p>
        </p:txBody>
      </p:sp>
    </p:spTree>
    <p:extLst>
      <p:ext uri="{BB962C8B-B14F-4D97-AF65-F5344CB8AC3E}">
        <p14:creationId xmlns:p14="http://schemas.microsoft.com/office/powerpoint/2010/main" val="133986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4B3A-940B-430D-8FB8-BE1DE555ACC5}"/>
              </a:ext>
            </a:extLst>
          </p:cNvPr>
          <p:cNvSpPr>
            <a:spLocks noGrp="1"/>
          </p:cNvSpPr>
          <p:nvPr>
            <p:ph type="title"/>
          </p:nvPr>
        </p:nvSpPr>
        <p:spPr/>
        <p:txBody>
          <a:bodyPr/>
          <a:lstStyle/>
          <a:p>
            <a:r>
              <a:rPr lang="en-US"/>
              <a:t>F0rmatting Accessible Documents</a:t>
            </a:r>
          </a:p>
        </p:txBody>
      </p:sp>
      <p:sp>
        <p:nvSpPr>
          <p:cNvPr id="3" name="Rectangle 2">
            <a:extLst>
              <a:ext uri="{FF2B5EF4-FFF2-40B4-BE49-F238E27FC236}">
                <a16:creationId xmlns:a16="http://schemas.microsoft.com/office/drawing/2014/main" id="{72ACBF56-4F0B-4117-831A-6135FC659FAD}"/>
              </a:ext>
            </a:extLst>
          </p:cNvPr>
          <p:cNvSpPr/>
          <p:nvPr/>
        </p:nvSpPr>
        <p:spPr>
          <a:xfrm>
            <a:off x="319039" y="1573835"/>
            <a:ext cx="4207807"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a:solidFill>
                <a:schemeClr val="bg1"/>
              </a:solidFill>
            </a:endParaRPr>
          </a:p>
        </p:txBody>
      </p:sp>
      <p:sp>
        <p:nvSpPr>
          <p:cNvPr id="7" name="Rectangle 6">
            <a:extLst>
              <a:ext uri="{FF2B5EF4-FFF2-40B4-BE49-F238E27FC236}">
                <a16:creationId xmlns:a16="http://schemas.microsoft.com/office/drawing/2014/main" id="{DD13DB66-C82A-4D0A-8520-A7473AB447B8}"/>
              </a:ext>
            </a:extLst>
          </p:cNvPr>
          <p:cNvSpPr/>
          <p:nvPr/>
        </p:nvSpPr>
        <p:spPr>
          <a:xfrm>
            <a:off x="1828800" y="2326681"/>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Structure &amp; Formatting</a:t>
            </a:r>
          </a:p>
          <a:p>
            <a:pPr algn="ctr">
              <a:spcBef>
                <a:spcPts val="1200"/>
              </a:spcBef>
            </a:pPr>
            <a:r>
              <a:rPr lang="en-US" dirty="0">
                <a:solidFill>
                  <a:schemeClr val="bg1"/>
                </a:solidFill>
              </a:rPr>
              <a:t>(Headings, Lists etc.)</a:t>
            </a:r>
          </a:p>
        </p:txBody>
      </p:sp>
      <p:pic>
        <p:nvPicPr>
          <p:cNvPr id="8" name="Picture 7" descr="word document graphic" title="word document">
            <a:extLst>
              <a:ext uri="{FF2B5EF4-FFF2-40B4-BE49-F238E27FC236}">
                <a16:creationId xmlns:a16="http://schemas.microsoft.com/office/drawing/2014/main" id="{45B65C0E-7C37-4344-A02F-2F2343284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39" y="1798759"/>
            <a:ext cx="1760303" cy="1765944"/>
          </a:xfrm>
          <a:prstGeom prst="rect">
            <a:avLst/>
          </a:prstGeom>
        </p:spPr>
      </p:pic>
      <p:sp>
        <p:nvSpPr>
          <p:cNvPr id="4" name="Rectangle 3">
            <a:extLst>
              <a:ext uri="{FF2B5EF4-FFF2-40B4-BE49-F238E27FC236}">
                <a16:creationId xmlns:a16="http://schemas.microsoft.com/office/drawing/2014/main" id="{CDC33A36-5441-409F-AEE9-E889838CDE5D}"/>
              </a:ext>
            </a:extLst>
          </p:cNvPr>
          <p:cNvSpPr/>
          <p:nvPr/>
        </p:nvSpPr>
        <p:spPr>
          <a:xfrm>
            <a:off x="4660917" y="1573836"/>
            <a:ext cx="4170467" cy="2357346"/>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u="sng">
              <a:solidFill>
                <a:schemeClr val="bg1"/>
              </a:solidFill>
            </a:endParaRPr>
          </a:p>
        </p:txBody>
      </p:sp>
      <p:sp>
        <p:nvSpPr>
          <p:cNvPr id="5" name="Rectangle 4">
            <a:extLst>
              <a:ext uri="{FF2B5EF4-FFF2-40B4-BE49-F238E27FC236}">
                <a16:creationId xmlns:a16="http://schemas.microsoft.com/office/drawing/2014/main" id="{1647C94D-E279-415C-A9EC-2C5874AF068B}"/>
              </a:ext>
            </a:extLst>
          </p:cNvPr>
          <p:cNvSpPr/>
          <p:nvPr/>
        </p:nvSpPr>
        <p:spPr>
          <a:xfrm>
            <a:off x="312615" y="4064547"/>
            <a:ext cx="4214231"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u="sng">
              <a:solidFill>
                <a:schemeClr val="bg1"/>
              </a:solidFill>
            </a:endParaRPr>
          </a:p>
        </p:txBody>
      </p:sp>
      <p:sp>
        <p:nvSpPr>
          <p:cNvPr id="6" name="Rectangle 5">
            <a:extLst>
              <a:ext uri="{FF2B5EF4-FFF2-40B4-BE49-F238E27FC236}">
                <a16:creationId xmlns:a16="http://schemas.microsoft.com/office/drawing/2014/main" id="{EE43362F-3922-48C4-A2AA-7799C0F8AAEC}"/>
              </a:ext>
            </a:extLst>
          </p:cNvPr>
          <p:cNvSpPr/>
          <p:nvPr/>
        </p:nvSpPr>
        <p:spPr>
          <a:xfrm>
            <a:off x="4660917" y="4064546"/>
            <a:ext cx="4170467" cy="2357348"/>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a:solidFill>
                <a:schemeClr val="bg1"/>
              </a:solidFill>
            </a:endParaRPr>
          </a:p>
        </p:txBody>
      </p:sp>
      <p:pic>
        <p:nvPicPr>
          <p:cNvPr id="9" name="Picture 8" descr="table graphic" title="table graphic">
            <a:extLst>
              <a:ext uri="{FF2B5EF4-FFF2-40B4-BE49-F238E27FC236}">
                <a16:creationId xmlns:a16="http://schemas.microsoft.com/office/drawing/2014/main" id="{469EFBF2-7301-49A6-AB87-F0FFEA88F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917" y="1912575"/>
            <a:ext cx="1760303" cy="1765944"/>
          </a:xfrm>
          <a:prstGeom prst="rect">
            <a:avLst/>
          </a:prstGeom>
        </p:spPr>
      </p:pic>
      <p:sp>
        <p:nvSpPr>
          <p:cNvPr id="10" name="Rectangle 9" descr="proper use of tables">
            <a:extLst>
              <a:ext uri="{FF2B5EF4-FFF2-40B4-BE49-F238E27FC236}">
                <a16:creationId xmlns:a16="http://schemas.microsoft.com/office/drawing/2014/main" id="{E1684E54-A6C2-4578-8785-479DDA323C38}"/>
              </a:ext>
            </a:extLst>
          </p:cNvPr>
          <p:cNvSpPr/>
          <p:nvPr/>
        </p:nvSpPr>
        <p:spPr>
          <a:xfrm>
            <a:off x="6226140" y="233608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Proper Use</a:t>
            </a:r>
          </a:p>
          <a:p>
            <a:pPr algn="ctr">
              <a:spcBef>
                <a:spcPts val="1200"/>
              </a:spcBef>
            </a:pPr>
            <a:r>
              <a:rPr lang="en-US" dirty="0">
                <a:solidFill>
                  <a:schemeClr val="bg1"/>
                </a:solidFill>
                <a:ea typeface="Georgia" charset="0"/>
                <a:cs typeface="Georgia" charset="0"/>
              </a:rPr>
              <a:t>Of Tables</a:t>
            </a:r>
          </a:p>
        </p:txBody>
      </p:sp>
      <p:sp>
        <p:nvSpPr>
          <p:cNvPr id="12" name="Rectangle 11" descr="check with built-in accessibility tools">
            <a:extLst>
              <a:ext uri="{FF2B5EF4-FFF2-40B4-BE49-F238E27FC236}">
                <a16:creationId xmlns:a16="http://schemas.microsoft.com/office/drawing/2014/main" id="{21E1585F-CE59-49D9-973B-67599F3D2E09}"/>
              </a:ext>
            </a:extLst>
          </p:cNvPr>
          <p:cNvSpPr/>
          <p:nvPr/>
        </p:nvSpPr>
        <p:spPr>
          <a:xfrm>
            <a:off x="6132095" y="484311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Check With Built-in </a:t>
            </a:r>
          </a:p>
          <a:p>
            <a:pPr algn="ctr">
              <a:spcBef>
                <a:spcPts val="1200"/>
              </a:spcBef>
            </a:pPr>
            <a:r>
              <a:rPr lang="en-US" dirty="0">
                <a:solidFill>
                  <a:schemeClr val="bg1"/>
                </a:solidFill>
                <a:ea typeface="Georgia" charset="0"/>
                <a:cs typeface="Georgia" charset="0"/>
              </a:rPr>
              <a:t>Accessibility Tools</a:t>
            </a:r>
          </a:p>
        </p:txBody>
      </p:sp>
      <p:sp>
        <p:nvSpPr>
          <p:cNvPr id="11" name="Rectangle 10" descr="alt text for images and links">
            <a:extLst>
              <a:ext uri="{FF2B5EF4-FFF2-40B4-BE49-F238E27FC236}">
                <a16:creationId xmlns:a16="http://schemas.microsoft.com/office/drawing/2014/main" id="{BF1BC9F3-CC1B-43DC-8D77-57E3670D01BD}"/>
              </a:ext>
            </a:extLst>
          </p:cNvPr>
          <p:cNvSpPr/>
          <p:nvPr/>
        </p:nvSpPr>
        <p:spPr>
          <a:xfrm>
            <a:off x="1828800" y="484311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Alt Text for </a:t>
            </a:r>
          </a:p>
          <a:p>
            <a:pPr algn="ctr">
              <a:spcBef>
                <a:spcPts val="1200"/>
              </a:spcBef>
            </a:pPr>
            <a:r>
              <a:rPr lang="en-US" dirty="0">
                <a:solidFill>
                  <a:schemeClr val="bg1"/>
                </a:solidFill>
                <a:ea typeface="Georgia" charset="0"/>
                <a:cs typeface="Georgia" charset="0"/>
              </a:rPr>
              <a:t>Images &amp; Links</a:t>
            </a:r>
            <a:endParaRPr lang="en-US" dirty="0">
              <a:solidFill>
                <a:schemeClr val="bg1"/>
              </a:solidFill>
            </a:endParaRPr>
          </a:p>
        </p:txBody>
      </p:sp>
      <p:pic>
        <p:nvPicPr>
          <p:cNvPr id="13" name="Picture 12" descr="graphic of an image" title="image graphic">
            <a:extLst>
              <a:ext uri="{FF2B5EF4-FFF2-40B4-BE49-F238E27FC236}">
                <a16:creationId xmlns:a16="http://schemas.microsoft.com/office/drawing/2014/main" id="{31EC02CA-97CB-486B-81E2-B7C047815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15" y="4431026"/>
            <a:ext cx="1760303" cy="1765945"/>
          </a:xfrm>
          <a:prstGeom prst="rect">
            <a:avLst/>
          </a:prstGeom>
        </p:spPr>
      </p:pic>
      <p:pic>
        <p:nvPicPr>
          <p:cNvPr id="14" name="Picture 13" descr="Checkmark" title="check mark">
            <a:extLst>
              <a:ext uri="{FF2B5EF4-FFF2-40B4-BE49-F238E27FC236}">
                <a16:creationId xmlns:a16="http://schemas.microsoft.com/office/drawing/2014/main" id="{CDFB22CB-2417-4E71-A334-D8EE20763C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72705" y="4616501"/>
            <a:ext cx="1253435" cy="1253435"/>
          </a:xfrm>
          <a:prstGeom prst="rect">
            <a:avLst/>
          </a:prstGeom>
        </p:spPr>
      </p:pic>
      <p:sp>
        <p:nvSpPr>
          <p:cNvPr id="15" name="TextBox 14">
            <a:extLst>
              <a:ext uri="{FF2B5EF4-FFF2-40B4-BE49-F238E27FC236}">
                <a16:creationId xmlns:a16="http://schemas.microsoft.com/office/drawing/2014/main" id="{40654DC6-C80A-4D76-8BD4-2E0D36C49027}"/>
              </a:ext>
            </a:extLst>
          </p:cNvPr>
          <p:cNvSpPr txBox="1"/>
          <p:nvPr/>
        </p:nvSpPr>
        <p:spPr>
          <a:xfrm>
            <a:off x="496712" y="6382198"/>
            <a:ext cx="7849250" cy="428978"/>
          </a:xfrm>
          <a:prstGeom prst="rect">
            <a:avLst/>
          </a:prstGeom>
          <a:noFill/>
        </p:spPr>
        <p:txBody>
          <a:bodyPr wrap="none" lIns="137160" tIns="137160" rIns="137160" bIns="137160" rtlCol="0">
            <a:noAutofit/>
          </a:bodyPr>
          <a:lstStyle/>
          <a:p>
            <a:r>
              <a:rPr lang="en-US" sz="1000"/>
              <a:t>*Read full article about </a:t>
            </a:r>
            <a:r>
              <a:rPr lang="en-US" sz="1000">
                <a:hlinkClick r:id="rId7"/>
              </a:rPr>
              <a:t>Formatting Accessible Documents</a:t>
            </a:r>
            <a:r>
              <a:rPr lang="en-US" sz="1000"/>
              <a:t> on Blackboard Help</a:t>
            </a:r>
          </a:p>
        </p:txBody>
      </p:sp>
    </p:spTree>
    <p:extLst>
      <p:ext uri="{BB962C8B-B14F-4D97-AF65-F5344CB8AC3E}">
        <p14:creationId xmlns:p14="http://schemas.microsoft.com/office/powerpoint/2010/main" val="18878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39FE8-263C-4C59-89E8-CA109181FC1B}"/>
              </a:ext>
            </a:extLst>
          </p:cNvPr>
          <p:cNvSpPr>
            <a:spLocks noGrp="1"/>
          </p:cNvSpPr>
          <p:nvPr>
            <p:ph type="title"/>
          </p:nvPr>
        </p:nvSpPr>
        <p:spPr/>
        <p:txBody>
          <a:bodyPr/>
          <a:lstStyle/>
          <a:p>
            <a:r>
              <a:rPr lang="en-US"/>
              <a:t>Building Accessible PDFs</a:t>
            </a:r>
          </a:p>
        </p:txBody>
      </p:sp>
      <p:sp>
        <p:nvSpPr>
          <p:cNvPr id="3" name="Rectangle 2">
            <a:extLst>
              <a:ext uri="{FF2B5EF4-FFF2-40B4-BE49-F238E27FC236}">
                <a16:creationId xmlns:a16="http://schemas.microsoft.com/office/drawing/2014/main" id="{397E0E98-3ABB-4C34-AF8C-71E61125D320}"/>
              </a:ext>
            </a:extLst>
          </p:cNvPr>
          <p:cNvSpPr/>
          <p:nvPr/>
        </p:nvSpPr>
        <p:spPr>
          <a:xfrm>
            <a:off x="307768" y="2317931"/>
            <a:ext cx="2732530" cy="34483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spcBef>
                <a:spcPts val="1200"/>
              </a:spcBef>
            </a:pPr>
            <a:r>
              <a:rPr lang="en-US" sz="2400" dirty="0">
                <a:solidFill>
                  <a:schemeClr val="bg1"/>
                </a:solidFill>
                <a:ea typeface="Georgia" charset="0"/>
                <a:cs typeface="Georgia" charset="0"/>
              </a:rPr>
              <a:t>Start from a well formatted source file.</a:t>
            </a:r>
            <a:endParaRPr lang="en-US" sz="2400" b="1" dirty="0">
              <a:solidFill>
                <a:schemeClr val="bg1"/>
              </a:solidFill>
            </a:endParaRPr>
          </a:p>
        </p:txBody>
      </p:sp>
      <p:pic>
        <p:nvPicPr>
          <p:cNvPr id="4" name="Picture 3" descr="document graphic icon" title="document icon">
            <a:extLst>
              <a:ext uri="{FF2B5EF4-FFF2-40B4-BE49-F238E27FC236}">
                <a16:creationId xmlns:a16="http://schemas.microsoft.com/office/drawing/2014/main" id="{B7B056D9-2C97-431B-8437-A16F1B9A9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01" y="3978425"/>
            <a:ext cx="1760303" cy="1765944"/>
          </a:xfrm>
          <a:prstGeom prst="rect">
            <a:avLst/>
          </a:prstGeom>
        </p:spPr>
      </p:pic>
      <p:sp>
        <p:nvSpPr>
          <p:cNvPr id="5" name="Rectangle 4">
            <a:extLst>
              <a:ext uri="{FF2B5EF4-FFF2-40B4-BE49-F238E27FC236}">
                <a16:creationId xmlns:a16="http://schemas.microsoft.com/office/drawing/2014/main" id="{C58D8844-483E-4793-B54C-B64DDF901950}"/>
              </a:ext>
            </a:extLst>
          </p:cNvPr>
          <p:cNvSpPr/>
          <p:nvPr/>
        </p:nvSpPr>
        <p:spPr>
          <a:xfrm>
            <a:off x="3205735" y="2311567"/>
            <a:ext cx="2732530" cy="34483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spcBef>
                <a:spcPts val="1200"/>
              </a:spcBef>
            </a:pPr>
            <a:r>
              <a:rPr lang="en-US" sz="2400" dirty="0">
                <a:solidFill>
                  <a:schemeClr val="bg1"/>
                </a:solidFill>
                <a:ea typeface="Georgia" charset="0"/>
                <a:cs typeface="Georgia" charset="0"/>
              </a:rPr>
              <a:t>Include accessibility tags when saved to PDF.</a:t>
            </a:r>
            <a:endParaRPr lang="en-US" sz="2400" dirty="0">
              <a:solidFill>
                <a:schemeClr val="bg1"/>
              </a:solidFill>
              <a:ea typeface="Open Sans Light" charset="0"/>
              <a:cs typeface="Open Sans Light" charset="0"/>
            </a:endParaRPr>
          </a:p>
          <a:p>
            <a:pPr algn="ctr"/>
            <a:endParaRPr lang="en-US" sz="1200" b="1" dirty="0">
              <a:solidFill>
                <a:schemeClr val="bg1"/>
              </a:solidFill>
              <a:latin typeface="+mj-lt"/>
            </a:endParaRPr>
          </a:p>
        </p:txBody>
      </p:sp>
      <p:pic>
        <p:nvPicPr>
          <p:cNvPr id="6" name="Picture 5" descr="graphic icon of a tag" title="tag icon">
            <a:extLst>
              <a:ext uri="{FF2B5EF4-FFF2-40B4-BE49-F238E27FC236}">
                <a16:creationId xmlns:a16="http://schemas.microsoft.com/office/drawing/2014/main" id="{5D6E8A40-A3B6-4610-B7CA-469B8F44E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261" y="3978425"/>
            <a:ext cx="1760302" cy="1765944"/>
          </a:xfrm>
          <a:prstGeom prst="rect">
            <a:avLst/>
          </a:prstGeom>
        </p:spPr>
      </p:pic>
      <p:sp>
        <p:nvSpPr>
          <p:cNvPr id="7" name="Rectangle 6">
            <a:extLst>
              <a:ext uri="{FF2B5EF4-FFF2-40B4-BE49-F238E27FC236}">
                <a16:creationId xmlns:a16="http://schemas.microsoft.com/office/drawing/2014/main" id="{32367B25-E252-42CF-8CAC-8C90E51DEFB3}"/>
              </a:ext>
            </a:extLst>
          </p:cNvPr>
          <p:cNvSpPr/>
          <p:nvPr/>
        </p:nvSpPr>
        <p:spPr>
          <a:xfrm>
            <a:off x="6104958" y="2317931"/>
            <a:ext cx="2732530" cy="34483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r>
              <a:rPr lang="en-US" sz="2400">
                <a:solidFill>
                  <a:schemeClr val="bg1"/>
                </a:solidFill>
              </a:rPr>
              <a:t>PDFs are the best format for website documents. </a:t>
            </a:r>
          </a:p>
        </p:txBody>
      </p:sp>
      <p:pic>
        <p:nvPicPr>
          <p:cNvPr id="8" name="Picture 7" descr="graphic icon of a PDF document" title="PDF graphic">
            <a:extLst>
              <a:ext uri="{FF2B5EF4-FFF2-40B4-BE49-F238E27FC236}">
                <a16:creationId xmlns:a16="http://schemas.microsoft.com/office/drawing/2014/main" id="{E950C9BC-75DF-4070-951F-D48B25779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072" y="3978425"/>
            <a:ext cx="1760303" cy="1765944"/>
          </a:xfrm>
          <a:prstGeom prst="rect">
            <a:avLst/>
          </a:prstGeom>
        </p:spPr>
      </p:pic>
      <p:sp>
        <p:nvSpPr>
          <p:cNvPr id="9" name="TextBox 8">
            <a:extLst>
              <a:ext uri="{FF2B5EF4-FFF2-40B4-BE49-F238E27FC236}">
                <a16:creationId xmlns:a16="http://schemas.microsoft.com/office/drawing/2014/main" id="{A2A3D4D4-3B0B-40FD-A9FD-8FFB634AD48F}"/>
              </a:ext>
            </a:extLst>
          </p:cNvPr>
          <p:cNvSpPr txBox="1"/>
          <p:nvPr/>
        </p:nvSpPr>
        <p:spPr>
          <a:xfrm>
            <a:off x="307768" y="6084710"/>
            <a:ext cx="7849250" cy="428978"/>
          </a:xfrm>
          <a:prstGeom prst="rect">
            <a:avLst/>
          </a:prstGeom>
          <a:noFill/>
        </p:spPr>
        <p:txBody>
          <a:bodyPr wrap="none" lIns="137160" tIns="137160" rIns="137160" bIns="137160" rtlCol="0">
            <a:noAutofit/>
          </a:bodyPr>
          <a:lstStyle/>
          <a:p>
            <a:r>
              <a:rPr lang="en-US" sz="1000"/>
              <a:t>*Read full article about </a:t>
            </a:r>
            <a:r>
              <a:rPr lang="en-US" sz="1000">
                <a:hlinkClick r:id="rId5"/>
              </a:rPr>
              <a:t>Formatting Accessible Documents</a:t>
            </a:r>
            <a:r>
              <a:rPr lang="en-US" sz="1000"/>
              <a:t> (look for PDF section) on Blackboard Help</a:t>
            </a:r>
          </a:p>
        </p:txBody>
      </p:sp>
    </p:spTree>
    <p:extLst>
      <p:ext uri="{BB962C8B-B14F-4D97-AF65-F5344CB8AC3E}">
        <p14:creationId xmlns:p14="http://schemas.microsoft.com/office/powerpoint/2010/main" val="350538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CC46-E42D-400E-B206-55DFD097BBC4}"/>
              </a:ext>
            </a:extLst>
          </p:cNvPr>
          <p:cNvSpPr>
            <a:spLocks noGrp="1"/>
          </p:cNvSpPr>
          <p:nvPr>
            <p:ph type="title"/>
          </p:nvPr>
        </p:nvSpPr>
        <p:spPr/>
        <p:txBody>
          <a:bodyPr/>
          <a:lstStyle/>
          <a:p>
            <a:r>
              <a:rPr lang="en-US"/>
              <a:t>Principles of PowerPoint Accessibility</a:t>
            </a:r>
          </a:p>
        </p:txBody>
      </p:sp>
      <p:sp>
        <p:nvSpPr>
          <p:cNvPr id="3" name="Rectangle 2">
            <a:extLst>
              <a:ext uri="{FF2B5EF4-FFF2-40B4-BE49-F238E27FC236}">
                <a16:creationId xmlns:a16="http://schemas.microsoft.com/office/drawing/2014/main" id="{417F0D7C-ED2F-4C76-B2C7-1154A5EA19A5}"/>
              </a:ext>
            </a:extLst>
          </p:cNvPr>
          <p:cNvSpPr/>
          <p:nvPr/>
        </p:nvSpPr>
        <p:spPr>
          <a:xfrm>
            <a:off x="319039" y="1573835"/>
            <a:ext cx="4207807"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a:solidFill>
                <a:schemeClr val="bg1"/>
              </a:solidFill>
            </a:endParaRPr>
          </a:p>
        </p:txBody>
      </p:sp>
      <p:sp>
        <p:nvSpPr>
          <p:cNvPr id="4" name="Rectangle 3">
            <a:extLst>
              <a:ext uri="{FF2B5EF4-FFF2-40B4-BE49-F238E27FC236}">
                <a16:creationId xmlns:a16="http://schemas.microsoft.com/office/drawing/2014/main" id="{ACCD8D48-F9CA-43EF-989C-7CEE6D4C5132}"/>
              </a:ext>
            </a:extLst>
          </p:cNvPr>
          <p:cNvSpPr/>
          <p:nvPr/>
        </p:nvSpPr>
        <p:spPr>
          <a:xfrm>
            <a:off x="4660917" y="1573836"/>
            <a:ext cx="4170467" cy="2357346"/>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u="sng">
              <a:solidFill>
                <a:schemeClr val="bg1"/>
              </a:solidFill>
            </a:endParaRPr>
          </a:p>
        </p:txBody>
      </p:sp>
      <p:sp>
        <p:nvSpPr>
          <p:cNvPr id="5" name="Rectangle 4">
            <a:extLst>
              <a:ext uri="{FF2B5EF4-FFF2-40B4-BE49-F238E27FC236}">
                <a16:creationId xmlns:a16="http://schemas.microsoft.com/office/drawing/2014/main" id="{88452A42-B58B-45BF-BA99-E7FE338AA5E7}"/>
              </a:ext>
            </a:extLst>
          </p:cNvPr>
          <p:cNvSpPr/>
          <p:nvPr/>
        </p:nvSpPr>
        <p:spPr>
          <a:xfrm>
            <a:off x="312615" y="4064547"/>
            <a:ext cx="4214231"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u="sng">
              <a:solidFill>
                <a:schemeClr val="bg1"/>
              </a:solidFill>
            </a:endParaRPr>
          </a:p>
        </p:txBody>
      </p:sp>
      <p:sp>
        <p:nvSpPr>
          <p:cNvPr id="6" name="Rectangle 5">
            <a:extLst>
              <a:ext uri="{FF2B5EF4-FFF2-40B4-BE49-F238E27FC236}">
                <a16:creationId xmlns:a16="http://schemas.microsoft.com/office/drawing/2014/main" id="{D511D295-7B56-4129-94FD-96E7C2AD0820}"/>
              </a:ext>
            </a:extLst>
          </p:cNvPr>
          <p:cNvSpPr/>
          <p:nvPr/>
        </p:nvSpPr>
        <p:spPr>
          <a:xfrm>
            <a:off x="4660917" y="4064546"/>
            <a:ext cx="4170467" cy="2357348"/>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dirty="0">
              <a:solidFill>
                <a:schemeClr val="bg1"/>
              </a:solidFill>
            </a:endParaRPr>
          </a:p>
        </p:txBody>
      </p:sp>
      <p:sp>
        <p:nvSpPr>
          <p:cNvPr id="7" name="Rectangle 6" descr="Slide Titles&#13;&#10;">
            <a:extLst>
              <a:ext uri="{FF2B5EF4-FFF2-40B4-BE49-F238E27FC236}">
                <a16:creationId xmlns:a16="http://schemas.microsoft.com/office/drawing/2014/main" id="{28879B4E-94B8-4377-A802-2A8248822EEB}"/>
              </a:ext>
            </a:extLst>
          </p:cNvPr>
          <p:cNvSpPr/>
          <p:nvPr/>
        </p:nvSpPr>
        <p:spPr>
          <a:xfrm>
            <a:off x="1828800" y="2590841"/>
            <a:ext cx="2598821" cy="369332"/>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Slide Titles</a:t>
            </a:r>
            <a:endParaRPr lang="en-US" dirty="0">
              <a:solidFill>
                <a:schemeClr val="bg1"/>
              </a:solidFill>
            </a:endParaRPr>
          </a:p>
        </p:txBody>
      </p:sp>
      <p:sp>
        <p:nvSpPr>
          <p:cNvPr id="10" name="Rectangle 9" descr="Reading Order&#13;&#10;(Check In Outline View">
            <a:extLst>
              <a:ext uri="{FF2B5EF4-FFF2-40B4-BE49-F238E27FC236}">
                <a16:creationId xmlns:a16="http://schemas.microsoft.com/office/drawing/2014/main" id="{D933FCB4-C409-49B0-AA04-46A18D332088}"/>
              </a:ext>
            </a:extLst>
          </p:cNvPr>
          <p:cNvSpPr/>
          <p:nvPr/>
        </p:nvSpPr>
        <p:spPr>
          <a:xfrm>
            <a:off x="6226140" y="233608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Reading Order</a:t>
            </a:r>
          </a:p>
          <a:p>
            <a:pPr algn="ctr">
              <a:spcBef>
                <a:spcPts val="1200"/>
              </a:spcBef>
            </a:pPr>
            <a:r>
              <a:rPr lang="en-US" dirty="0">
                <a:solidFill>
                  <a:schemeClr val="bg1"/>
                </a:solidFill>
                <a:ea typeface="Georgia" charset="0"/>
                <a:cs typeface="Georgia" charset="0"/>
              </a:rPr>
              <a:t>(Check In Outline View)</a:t>
            </a:r>
          </a:p>
        </p:txBody>
      </p:sp>
      <p:sp>
        <p:nvSpPr>
          <p:cNvPr id="11" name="Rectangle 10" descr="Alt Text for &#13;&#10;Images &amp; Links&#13;&#10;">
            <a:extLst>
              <a:ext uri="{FF2B5EF4-FFF2-40B4-BE49-F238E27FC236}">
                <a16:creationId xmlns:a16="http://schemas.microsoft.com/office/drawing/2014/main" id="{D9A2974F-B673-414B-A109-32C4D8B79F1B}"/>
              </a:ext>
            </a:extLst>
          </p:cNvPr>
          <p:cNvSpPr/>
          <p:nvPr/>
        </p:nvSpPr>
        <p:spPr>
          <a:xfrm>
            <a:off x="1828800" y="484311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Alt Text for </a:t>
            </a:r>
          </a:p>
          <a:p>
            <a:pPr algn="ctr">
              <a:spcBef>
                <a:spcPts val="1200"/>
              </a:spcBef>
            </a:pPr>
            <a:r>
              <a:rPr lang="en-US" dirty="0">
                <a:solidFill>
                  <a:schemeClr val="bg1"/>
                </a:solidFill>
                <a:ea typeface="Georgia" charset="0"/>
                <a:cs typeface="Georgia" charset="0"/>
              </a:rPr>
              <a:t>Images &amp; Links</a:t>
            </a:r>
            <a:endParaRPr lang="en-US" dirty="0">
              <a:solidFill>
                <a:schemeClr val="bg1"/>
              </a:solidFill>
            </a:endParaRPr>
          </a:p>
        </p:txBody>
      </p:sp>
      <p:sp>
        <p:nvSpPr>
          <p:cNvPr id="12" name="Rectangle 11" descr="Self-Describing&#13;&#10; Clickable Links&#13;&#10;">
            <a:extLst>
              <a:ext uri="{FF2B5EF4-FFF2-40B4-BE49-F238E27FC236}">
                <a16:creationId xmlns:a16="http://schemas.microsoft.com/office/drawing/2014/main" id="{7BD82915-C6F8-4CAB-A395-233B4566DAB0}"/>
              </a:ext>
            </a:extLst>
          </p:cNvPr>
          <p:cNvSpPr/>
          <p:nvPr/>
        </p:nvSpPr>
        <p:spPr>
          <a:xfrm>
            <a:off x="6132095" y="4843110"/>
            <a:ext cx="2598821" cy="800219"/>
          </a:xfrm>
          <a:prstGeom prst="rect">
            <a:avLst/>
          </a:prstGeom>
        </p:spPr>
        <p:txBody>
          <a:bodyPr wrap="square">
            <a:spAutoFit/>
          </a:bodyPr>
          <a:lstStyle/>
          <a:p>
            <a:pPr algn="ctr">
              <a:spcBef>
                <a:spcPts val="1200"/>
              </a:spcBef>
            </a:pPr>
            <a:r>
              <a:rPr lang="en-US" dirty="0">
                <a:solidFill>
                  <a:schemeClr val="bg1"/>
                </a:solidFill>
                <a:ea typeface="Georgia" charset="0"/>
                <a:cs typeface="Georgia" charset="0"/>
              </a:rPr>
              <a:t>Self-Describing</a:t>
            </a:r>
          </a:p>
          <a:p>
            <a:pPr algn="ctr">
              <a:spcBef>
                <a:spcPts val="1200"/>
              </a:spcBef>
            </a:pPr>
            <a:r>
              <a:rPr lang="en-US" dirty="0">
                <a:solidFill>
                  <a:schemeClr val="bg1"/>
                </a:solidFill>
                <a:ea typeface="Georgia" charset="0"/>
                <a:cs typeface="Georgia" charset="0"/>
              </a:rPr>
              <a:t> Clickable Links</a:t>
            </a:r>
          </a:p>
        </p:txBody>
      </p:sp>
      <p:pic>
        <p:nvPicPr>
          <p:cNvPr id="13" name="Picture 12" descr="graphic icon of an image" title="graphic icon of an image">
            <a:extLst>
              <a:ext uri="{FF2B5EF4-FFF2-40B4-BE49-F238E27FC236}">
                <a16:creationId xmlns:a16="http://schemas.microsoft.com/office/drawing/2014/main" id="{B7004F65-EAD9-483D-94DC-1F1E012A7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15" y="4431026"/>
            <a:ext cx="1760303" cy="1765945"/>
          </a:xfrm>
          <a:prstGeom prst="rect">
            <a:avLst/>
          </a:prstGeom>
        </p:spPr>
      </p:pic>
      <p:pic>
        <p:nvPicPr>
          <p:cNvPr id="15" name="Picture 14" descr="graphic icon of a chain link" title="chain link">
            <a:extLst>
              <a:ext uri="{FF2B5EF4-FFF2-40B4-BE49-F238E27FC236}">
                <a16:creationId xmlns:a16="http://schemas.microsoft.com/office/drawing/2014/main" id="{AEF54BF8-583A-4A56-9133-8ECB34911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662" y="4308416"/>
            <a:ext cx="1760303" cy="1765944"/>
          </a:xfrm>
          <a:prstGeom prst="rect">
            <a:avLst/>
          </a:prstGeom>
        </p:spPr>
      </p:pic>
      <p:pic>
        <p:nvPicPr>
          <p:cNvPr id="16" name="Picture 15" descr="graphic icon of a slide (such as a powerpoint slide)" title="slide icon">
            <a:extLst>
              <a:ext uri="{FF2B5EF4-FFF2-40B4-BE49-F238E27FC236}">
                <a16:creationId xmlns:a16="http://schemas.microsoft.com/office/drawing/2014/main" id="{812F9753-3E12-4D6B-A7CD-AB7FD15BC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83" y="1946668"/>
            <a:ext cx="1760303" cy="1765944"/>
          </a:xfrm>
          <a:prstGeom prst="rect">
            <a:avLst/>
          </a:prstGeom>
        </p:spPr>
      </p:pic>
      <p:pic>
        <p:nvPicPr>
          <p:cNvPr id="17" name="Picture 16" descr="Graphic icon of a reading-order outline" title="graphic icon of an outline">
            <a:extLst>
              <a:ext uri="{FF2B5EF4-FFF2-40B4-BE49-F238E27FC236}">
                <a16:creationId xmlns:a16="http://schemas.microsoft.com/office/drawing/2014/main" id="{FB1D0C5A-9AB1-4CCB-8B20-F9E68742B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2212" y="1892535"/>
            <a:ext cx="1760303" cy="1765944"/>
          </a:xfrm>
          <a:prstGeom prst="rect">
            <a:avLst/>
          </a:prstGeom>
        </p:spPr>
      </p:pic>
      <p:sp>
        <p:nvSpPr>
          <p:cNvPr id="24" name="TextBox 23">
            <a:extLst>
              <a:ext uri="{FF2B5EF4-FFF2-40B4-BE49-F238E27FC236}">
                <a16:creationId xmlns:a16="http://schemas.microsoft.com/office/drawing/2014/main" id="{341DD178-4A89-4901-A5EA-2664DC43A52E}"/>
              </a:ext>
            </a:extLst>
          </p:cNvPr>
          <p:cNvSpPr txBox="1"/>
          <p:nvPr/>
        </p:nvSpPr>
        <p:spPr>
          <a:xfrm>
            <a:off x="496712" y="6382198"/>
            <a:ext cx="7849250" cy="428978"/>
          </a:xfrm>
          <a:prstGeom prst="rect">
            <a:avLst/>
          </a:prstGeom>
          <a:noFill/>
        </p:spPr>
        <p:txBody>
          <a:bodyPr wrap="none" lIns="137160" tIns="137160" rIns="137160" bIns="137160" rtlCol="0">
            <a:noAutofit/>
          </a:bodyPr>
          <a:lstStyle/>
          <a:p>
            <a:r>
              <a:rPr lang="en-US" sz="1000"/>
              <a:t>*Read full article about the </a:t>
            </a:r>
            <a:r>
              <a:rPr lang="en-US" sz="1000">
                <a:hlinkClick r:id="rId6"/>
              </a:rPr>
              <a:t>Principles of PowerPoint Accessibility</a:t>
            </a:r>
            <a:r>
              <a:rPr lang="en-US" sz="1000"/>
              <a:t> on Blackboard Help</a:t>
            </a:r>
          </a:p>
        </p:txBody>
      </p:sp>
    </p:spTree>
    <p:extLst>
      <p:ext uri="{BB962C8B-B14F-4D97-AF65-F5344CB8AC3E}">
        <p14:creationId xmlns:p14="http://schemas.microsoft.com/office/powerpoint/2010/main" val="298539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A35D-245B-4666-B4FB-199B251A369B}"/>
              </a:ext>
            </a:extLst>
          </p:cNvPr>
          <p:cNvSpPr>
            <a:spLocks noGrp="1"/>
          </p:cNvSpPr>
          <p:nvPr>
            <p:ph type="title"/>
          </p:nvPr>
        </p:nvSpPr>
        <p:spPr/>
        <p:txBody>
          <a:bodyPr/>
          <a:lstStyle/>
          <a:p>
            <a:r>
              <a:rPr lang="en-US"/>
              <a:t>Color Contrast</a:t>
            </a:r>
          </a:p>
        </p:txBody>
      </p:sp>
      <p:sp>
        <p:nvSpPr>
          <p:cNvPr id="3" name="Content Placeholder 2">
            <a:extLst>
              <a:ext uri="{FF2B5EF4-FFF2-40B4-BE49-F238E27FC236}">
                <a16:creationId xmlns:a16="http://schemas.microsoft.com/office/drawing/2014/main" id="{0A9A2039-9190-407D-9439-F785FB2BA1FF}"/>
              </a:ext>
            </a:extLst>
          </p:cNvPr>
          <p:cNvSpPr>
            <a:spLocks noGrp="1"/>
          </p:cNvSpPr>
          <p:nvPr>
            <p:ph idx="1"/>
          </p:nvPr>
        </p:nvSpPr>
        <p:spPr/>
        <p:txBody>
          <a:bodyPr vert="horz" lIns="0" tIns="0" rIns="0" bIns="0" rtlCol="0" anchor="t">
            <a:normAutofit/>
          </a:bodyPr>
          <a:lstStyle/>
          <a:p>
            <a:r>
              <a:rPr lang="en-US"/>
              <a:t>Low contrast between text and its background can make content difficult to read.</a:t>
            </a:r>
          </a:p>
          <a:p>
            <a:r>
              <a:rPr lang="en-US"/>
              <a:t>Check the contrast between your text and background colors for WCAG compliance using color contrast analyzers. </a:t>
            </a:r>
          </a:p>
        </p:txBody>
      </p:sp>
      <p:pic>
        <p:nvPicPr>
          <p:cNvPr id="4" name="Picture 3" descr="screenshot of high contrast between text and background" title="high contrast text example">
            <a:extLst>
              <a:ext uri="{FF2B5EF4-FFF2-40B4-BE49-F238E27FC236}">
                <a16:creationId xmlns:a16="http://schemas.microsoft.com/office/drawing/2014/main" id="{0A9A6BB9-2416-42C9-987C-9DB1726A2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30" y="3429000"/>
            <a:ext cx="3190600" cy="1346200"/>
          </a:xfrm>
          <a:prstGeom prst="rect">
            <a:avLst/>
          </a:prstGeom>
        </p:spPr>
      </p:pic>
      <p:pic>
        <p:nvPicPr>
          <p:cNvPr id="5" name="Picture 4" descr="screenshot of low contrast between text and background" title="low contrast example">
            <a:extLst>
              <a:ext uri="{FF2B5EF4-FFF2-40B4-BE49-F238E27FC236}">
                <a16:creationId xmlns:a16="http://schemas.microsoft.com/office/drawing/2014/main" id="{49B863ED-D7D1-4D29-BB66-2BBF06A2E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2" y="3429000"/>
            <a:ext cx="3190600" cy="1346200"/>
          </a:xfrm>
          <a:prstGeom prst="rect">
            <a:avLst/>
          </a:prstGeom>
        </p:spPr>
      </p:pic>
    </p:spTree>
    <p:extLst>
      <p:ext uri="{BB962C8B-B14F-4D97-AF65-F5344CB8AC3E}">
        <p14:creationId xmlns:p14="http://schemas.microsoft.com/office/powerpoint/2010/main" val="7155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CC46-E42D-400E-B206-55DFD097BBC4}"/>
              </a:ext>
            </a:extLst>
          </p:cNvPr>
          <p:cNvSpPr>
            <a:spLocks noGrp="1"/>
          </p:cNvSpPr>
          <p:nvPr>
            <p:ph type="title"/>
          </p:nvPr>
        </p:nvSpPr>
        <p:spPr/>
        <p:txBody>
          <a:bodyPr/>
          <a:lstStyle/>
          <a:p>
            <a:r>
              <a:rPr lang="en-US" dirty="0"/>
              <a:t>Captioning Videos</a:t>
            </a:r>
          </a:p>
        </p:txBody>
      </p:sp>
      <p:sp>
        <p:nvSpPr>
          <p:cNvPr id="8" name="Text Placeholder 7" descr="create a storyboayd to make captioning easier">
            <a:extLst>
              <a:ext uri="{FF2B5EF4-FFF2-40B4-BE49-F238E27FC236}">
                <a16:creationId xmlns:a16="http://schemas.microsoft.com/office/drawing/2014/main" id="{5C68B5B1-1902-4EE0-9DAD-0DED29464957}"/>
              </a:ext>
            </a:extLst>
          </p:cNvPr>
          <p:cNvSpPr>
            <a:spLocks noGrp="1"/>
          </p:cNvSpPr>
          <p:nvPr>
            <p:ph type="body" idx="4294967295"/>
          </p:nvPr>
        </p:nvSpPr>
        <p:spPr/>
        <p:txBody>
          <a:bodyPr/>
          <a:lstStyle/>
          <a:p>
            <a:endParaRPr lang="en-US" dirty="0"/>
          </a:p>
        </p:txBody>
      </p:sp>
      <p:sp>
        <p:nvSpPr>
          <p:cNvPr id="3" name="Rectangle 2">
            <a:extLst>
              <a:ext uri="{FF2B5EF4-FFF2-40B4-BE49-F238E27FC236}">
                <a16:creationId xmlns:a16="http://schemas.microsoft.com/office/drawing/2014/main" id="{417F0D7C-ED2F-4C76-B2C7-1154A5EA19A5}"/>
              </a:ext>
            </a:extLst>
          </p:cNvPr>
          <p:cNvSpPr/>
          <p:nvPr/>
        </p:nvSpPr>
        <p:spPr>
          <a:xfrm>
            <a:off x="319039" y="1573835"/>
            <a:ext cx="4207807"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a:solidFill>
                <a:schemeClr val="bg1"/>
              </a:solidFill>
            </a:endParaRPr>
          </a:p>
        </p:txBody>
      </p:sp>
      <p:sp>
        <p:nvSpPr>
          <p:cNvPr id="4" name="Rectangle 3">
            <a:extLst>
              <a:ext uri="{FF2B5EF4-FFF2-40B4-BE49-F238E27FC236}">
                <a16:creationId xmlns:a16="http://schemas.microsoft.com/office/drawing/2014/main" id="{ACCD8D48-F9CA-43EF-989C-7CEE6D4C5132}"/>
              </a:ext>
            </a:extLst>
          </p:cNvPr>
          <p:cNvSpPr/>
          <p:nvPr/>
        </p:nvSpPr>
        <p:spPr>
          <a:xfrm>
            <a:off x="4660917" y="1573836"/>
            <a:ext cx="4170467" cy="2357346"/>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u="sng">
              <a:solidFill>
                <a:schemeClr val="bg1"/>
              </a:solidFill>
            </a:endParaRPr>
          </a:p>
        </p:txBody>
      </p:sp>
      <p:sp>
        <p:nvSpPr>
          <p:cNvPr id="5" name="Rectangle 4">
            <a:extLst>
              <a:ext uri="{FF2B5EF4-FFF2-40B4-BE49-F238E27FC236}">
                <a16:creationId xmlns:a16="http://schemas.microsoft.com/office/drawing/2014/main" id="{88452A42-B58B-45BF-BA99-E7FE338AA5E7}"/>
              </a:ext>
            </a:extLst>
          </p:cNvPr>
          <p:cNvSpPr/>
          <p:nvPr/>
        </p:nvSpPr>
        <p:spPr>
          <a:xfrm>
            <a:off x="312615" y="4064547"/>
            <a:ext cx="4214231" cy="2357347"/>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u="sng">
              <a:solidFill>
                <a:schemeClr val="bg1"/>
              </a:solidFill>
            </a:endParaRPr>
          </a:p>
        </p:txBody>
      </p:sp>
      <p:sp>
        <p:nvSpPr>
          <p:cNvPr id="6" name="Rectangle 5">
            <a:extLst>
              <a:ext uri="{FF2B5EF4-FFF2-40B4-BE49-F238E27FC236}">
                <a16:creationId xmlns:a16="http://schemas.microsoft.com/office/drawing/2014/main" id="{D511D295-7B56-4129-94FD-96E7C2AD0820}"/>
              </a:ext>
            </a:extLst>
          </p:cNvPr>
          <p:cNvSpPr/>
          <p:nvPr/>
        </p:nvSpPr>
        <p:spPr>
          <a:xfrm>
            <a:off x="4660917" y="4064546"/>
            <a:ext cx="4170467" cy="2357348"/>
          </a:xfrm>
          <a:prstGeom prst="rect">
            <a:avLst/>
          </a:prstGeom>
          <a:solidFill>
            <a:schemeClr val="tx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ctr"/>
            <a:endParaRPr lang="en-US" sz="2000">
              <a:solidFill>
                <a:schemeClr val="bg1"/>
              </a:solidFill>
            </a:endParaRPr>
          </a:p>
        </p:txBody>
      </p:sp>
      <p:sp>
        <p:nvSpPr>
          <p:cNvPr id="7" name="Rectangle 6">
            <a:extLst>
              <a:ext uri="{FF2B5EF4-FFF2-40B4-BE49-F238E27FC236}">
                <a16:creationId xmlns:a16="http://schemas.microsoft.com/office/drawing/2014/main" id="{28879B4E-94B8-4377-A802-2A8248822EEB}"/>
              </a:ext>
            </a:extLst>
          </p:cNvPr>
          <p:cNvSpPr/>
          <p:nvPr/>
        </p:nvSpPr>
        <p:spPr>
          <a:xfrm>
            <a:off x="2069320" y="2346281"/>
            <a:ext cx="2598821" cy="800219"/>
          </a:xfrm>
          <a:prstGeom prst="rect">
            <a:avLst/>
          </a:prstGeom>
        </p:spPr>
        <p:txBody>
          <a:bodyPr wrap="square">
            <a:spAutoFit/>
          </a:bodyPr>
          <a:lstStyle/>
          <a:p>
            <a:pPr algn="ctr">
              <a:spcBef>
                <a:spcPts val="1200"/>
              </a:spcBef>
            </a:pPr>
            <a:r>
              <a:rPr lang="en-US">
                <a:solidFill>
                  <a:schemeClr val="bg1"/>
                </a:solidFill>
                <a:ea typeface="Georgia" charset="0"/>
                <a:cs typeface="Georgia" charset="0"/>
              </a:rPr>
              <a:t>Find Already</a:t>
            </a:r>
          </a:p>
          <a:p>
            <a:pPr algn="ctr">
              <a:spcBef>
                <a:spcPts val="1200"/>
              </a:spcBef>
            </a:pPr>
            <a:r>
              <a:rPr lang="en-US">
                <a:solidFill>
                  <a:schemeClr val="bg1"/>
                </a:solidFill>
              </a:rPr>
              <a:t>Captioned Videos</a:t>
            </a:r>
          </a:p>
        </p:txBody>
      </p:sp>
      <p:sp>
        <p:nvSpPr>
          <p:cNvPr id="10" name="Rectangle 9">
            <a:extLst>
              <a:ext uri="{FF2B5EF4-FFF2-40B4-BE49-F238E27FC236}">
                <a16:creationId xmlns:a16="http://schemas.microsoft.com/office/drawing/2014/main" id="{D933FCB4-C409-49B0-AA04-46A18D332088}"/>
              </a:ext>
            </a:extLst>
          </p:cNvPr>
          <p:cNvSpPr/>
          <p:nvPr/>
        </p:nvSpPr>
        <p:spPr>
          <a:xfrm>
            <a:off x="6232564" y="2095952"/>
            <a:ext cx="2598821" cy="1231106"/>
          </a:xfrm>
          <a:prstGeom prst="rect">
            <a:avLst/>
          </a:prstGeom>
        </p:spPr>
        <p:txBody>
          <a:bodyPr wrap="square">
            <a:spAutoFit/>
          </a:bodyPr>
          <a:lstStyle/>
          <a:p>
            <a:pPr algn="ctr">
              <a:spcBef>
                <a:spcPts val="1200"/>
              </a:spcBef>
            </a:pPr>
            <a:r>
              <a:rPr lang="en-US">
                <a:solidFill>
                  <a:schemeClr val="bg1"/>
                </a:solidFill>
                <a:ea typeface="Georgia" charset="0"/>
                <a:cs typeface="Georgia" charset="0"/>
              </a:rPr>
              <a:t>Create a Storyboard </a:t>
            </a:r>
          </a:p>
          <a:p>
            <a:pPr algn="ctr">
              <a:spcBef>
                <a:spcPts val="1200"/>
              </a:spcBef>
            </a:pPr>
            <a:r>
              <a:rPr lang="en-US">
                <a:solidFill>
                  <a:schemeClr val="bg1"/>
                </a:solidFill>
                <a:ea typeface="Georgia" charset="0"/>
                <a:cs typeface="Georgia" charset="0"/>
              </a:rPr>
              <a:t>To Make Self </a:t>
            </a:r>
          </a:p>
          <a:p>
            <a:pPr algn="ctr">
              <a:spcBef>
                <a:spcPts val="1200"/>
              </a:spcBef>
            </a:pPr>
            <a:r>
              <a:rPr lang="en-US">
                <a:solidFill>
                  <a:schemeClr val="bg1"/>
                </a:solidFill>
                <a:ea typeface="Georgia" charset="0"/>
                <a:cs typeface="Georgia" charset="0"/>
              </a:rPr>
              <a:t>Captioning Easier</a:t>
            </a:r>
          </a:p>
        </p:txBody>
      </p:sp>
      <p:sp>
        <p:nvSpPr>
          <p:cNvPr id="11" name="Rectangle 10">
            <a:extLst>
              <a:ext uri="{FF2B5EF4-FFF2-40B4-BE49-F238E27FC236}">
                <a16:creationId xmlns:a16="http://schemas.microsoft.com/office/drawing/2014/main" id="{D9A2974F-B673-414B-A109-32C4D8B79F1B}"/>
              </a:ext>
            </a:extLst>
          </p:cNvPr>
          <p:cNvSpPr/>
          <p:nvPr/>
        </p:nvSpPr>
        <p:spPr>
          <a:xfrm>
            <a:off x="1828800" y="4843110"/>
            <a:ext cx="2598821" cy="800219"/>
          </a:xfrm>
          <a:prstGeom prst="rect">
            <a:avLst/>
          </a:prstGeom>
        </p:spPr>
        <p:txBody>
          <a:bodyPr wrap="square">
            <a:spAutoFit/>
          </a:bodyPr>
          <a:lstStyle/>
          <a:p>
            <a:pPr algn="ctr">
              <a:spcBef>
                <a:spcPts val="1200"/>
              </a:spcBef>
            </a:pPr>
            <a:r>
              <a:rPr lang="en-US">
                <a:solidFill>
                  <a:schemeClr val="bg1"/>
                </a:solidFill>
                <a:ea typeface="Georgia" charset="0"/>
                <a:cs typeface="Georgia" charset="0"/>
              </a:rPr>
              <a:t>Upload Videos</a:t>
            </a:r>
          </a:p>
          <a:p>
            <a:pPr algn="ctr">
              <a:spcBef>
                <a:spcPts val="1200"/>
              </a:spcBef>
            </a:pPr>
            <a:r>
              <a:rPr lang="en-US">
                <a:solidFill>
                  <a:schemeClr val="bg1"/>
                </a:solidFill>
                <a:ea typeface="Georgia" charset="0"/>
                <a:cs typeface="Georgia" charset="0"/>
              </a:rPr>
              <a:t>To YouTube</a:t>
            </a:r>
            <a:endParaRPr lang="en-US">
              <a:solidFill>
                <a:schemeClr val="bg1"/>
              </a:solidFill>
            </a:endParaRPr>
          </a:p>
        </p:txBody>
      </p:sp>
      <p:sp>
        <p:nvSpPr>
          <p:cNvPr id="12" name="Rectangle 11" descr="edit automatic captions before posting to website ">
            <a:extLst>
              <a:ext uri="{FF2B5EF4-FFF2-40B4-BE49-F238E27FC236}">
                <a16:creationId xmlns:a16="http://schemas.microsoft.com/office/drawing/2014/main" id="{7BD82915-C6F8-4CAB-A395-233B4566DAB0}"/>
              </a:ext>
            </a:extLst>
          </p:cNvPr>
          <p:cNvSpPr/>
          <p:nvPr/>
        </p:nvSpPr>
        <p:spPr>
          <a:xfrm>
            <a:off x="6132095" y="4551690"/>
            <a:ext cx="2598821" cy="1231106"/>
          </a:xfrm>
          <a:prstGeom prst="rect">
            <a:avLst/>
          </a:prstGeom>
        </p:spPr>
        <p:txBody>
          <a:bodyPr wrap="square">
            <a:spAutoFit/>
          </a:bodyPr>
          <a:lstStyle/>
          <a:p>
            <a:pPr algn="ctr">
              <a:spcBef>
                <a:spcPts val="1200"/>
              </a:spcBef>
            </a:pPr>
            <a:r>
              <a:rPr lang="en-US">
                <a:solidFill>
                  <a:schemeClr val="bg1"/>
                </a:solidFill>
                <a:ea typeface="Georgia" charset="0"/>
                <a:cs typeface="Georgia" charset="0"/>
              </a:rPr>
              <a:t>Edit Automatic</a:t>
            </a:r>
          </a:p>
          <a:p>
            <a:pPr algn="ctr">
              <a:spcBef>
                <a:spcPts val="1200"/>
              </a:spcBef>
            </a:pPr>
            <a:r>
              <a:rPr lang="en-US">
                <a:solidFill>
                  <a:schemeClr val="bg1"/>
                </a:solidFill>
                <a:ea typeface="Georgia" charset="0"/>
                <a:cs typeface="Georgia" charset="0"/>
              </a:rPr>
              <a:t>Captions Before</a:t>
            </a:r>
          </a:p>
          <a:p>
            <a:pPr algn="ctr">
              <a:spcBef>
                <a:spcPts val="1200"/>
              </a:spcBef>
            </a:pPr>
            <a:r>
              <a:rPr lang="en-US">
                <a:solidFill>
                  <a:schemeClr val="bg1"/>
                </a:solidFill>
                <a:ea typeface="Georgia" charset="0"/>
                <a:cs typeface="Georgia" charset="0"/>
              </a:rPr>
              <a:t>Posting to Website</a:t>
            </a:r>
          </a:p>
        </p:txBody>
      </p:sp>
      <p:pic>
        <p:nvPicPr>
          <p:cNvPr id="18" name="Picture 17" descr="graphic icon of a video on a smart phone" title="video icon">
            <a:extLst>
              <a:ext uri="{FF2B5EF4-FFF2-40B4-BE49-F238E27FC236}">
                <a16:creationId xmlns:a16="http://schemas.microsoft.com/office/drawing/2014/main" id="{01E72119-BFCC-4F1E-AD1F-4F60043AA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69" y="2003392"/>
            <a:ext cx="1760302" cy="1765944"/>
          </a:xfrm>
          <a:prstGeom prst="rect">
            <a:avLst/>
          </a:prstGeom>
        </p:spPr>
      </p:pic>
      <p:pic>
        <p:nvPicPr>
          <p:cNvPr id="19" name="Picture 18" descr="graphic image of 4 boxes representing a storyboard" title="storyboard">
            <a:extLst>
              <a:ext uri="{FF2B5EF4-FFF2-40B4-BE49-F238E27FC236}">
                <a16:creationId xmlns:a16="http://schemas.microsoft.com/office/drawing/2014/main" id="{E3851449-51B7-47F0-9B6E-D3C5C9D2B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882" y="1863418"/>
            <a:ext cx="1760302" cy="1765944"/>
          </a:xfrm>
          <a:prstGeom prst="rect">
            <a:avLst/>
          </a:prstGeom>
        </p:spPr>
      </p:pic>
      <p:pic>
        <p:nvPicPr>
          <p:cNvPr id="20" name="Picture 19" descr="YouTube logo image" title="youtube logo">
            <a:extLst>
              <a:ext uri="{FF2B5EF4-FFF2-40B4-BE49-F238E27FC236}">
                <a16:creationId xmlns:a16="http://schemas.microsoft.com/office/drawing/2014/main" id="{A7F5EBD2-1A54-44C5-B45D-8036A9FF2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69" y="4782150"/>
            <a:ext cx="1608107" cy="1000646"/>
          </a:xfrm>
          <a:prstGeom prst="rect">
            <a:avLst/>
          </a:prstGeom>
          <a:solidFill>
            <a:schemeClr val="bg1"/>
          </a:solidFill>
        </p:spPr>
      </p:pic>
      <p:pic>
        <p:nvPicPr>
          <p:cNvPr id="21" name="Picture 20" descr="graphic icon of a pencil" title="pencil">
            <a:extLst>
              <a:ext uri="{FF2B5EF4-FFF2-40B4-BE49-F238E27FC236}">
                <a16:creationId xmlns:a16="http://schemas.microsoft.com/office/drawing/2014/main" id="{36C1BDB2-8587-4DD8-A3B4-90A56FCD5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2400" y="4399501"/>
            <a:ext cx="1760302" cy="1765944"/>
          </a:xfrm>
          <a:prstGeom prst="rect">
            <a:avLst/>
          </a:prstGeom>
        </p:spPr>
      </p:pic>
    </p:spTree>
    <p:extLst>
      <p:ext uri="{BB962C8B-B14F-4D97-AF65-F5344CB8AC3E}">
        <p14:creationId xmlns:p14="http://schemas.microsoft.com/office/powerpoint/2010/main" val="274995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AFBF-F7F2-4576-8052-5B862C92586E}"/>
              </a:ext>
            </a:extLst>
          </p:cNvPr>
          <p:cNvSpPr>
            <a:spLocks noGrp="1"/>
          </p:cNvSpPr>
          <p:nvPr>
            <p:ph type="title"/>
          </p:nvPr>
        </p:nvSpPr>
        <p:spPr/>
        <p:txBody>
          <a:bodyPr/>
          <a:lstStyle/>
          <a:p>
            <a:r>
              <a:rPr lang="en-US"/>
              <a:t>Accessibility Checklist 1/2</a:t>
            </a:r>
          </a:p>
        </p:txBody>
      </p:sp>
      <p:sp>
        <p:nvSpPr>
          <p:cNvPr id="3" name="Content Placeholder 2">
            <a:extLst>
              <a:ext uri="{FF2B5EF4-FFF2-40B4-BE49-F238E27FC236}">
                <a16:creationId xmlns:a16="http://schemas.microsoft.com/office/drawing/2014/main" id="{6F11B5E5-BA6D-4D0D-B923-7F8D800ECC04}"/>
              </a:ext>
            </a:extLst>
          </p:cNvPr>
          <p:cNvSpPr>
            <a:spLocks noGrp="1"/>
          </p:cNvSpPr>
          <p:nvPr>
            <p:ph idx="1"/>
          </p:nvPr>
        </p:nvSpPr>
        <p:spPr/>
        <p:txBody>
          <a:bodyPr vert="horz" lIns="0" tIns="0" rIns="0" bIns="0" rtlCol="0" anchor="t">
            <a:normAutofit lnSpcReduction="10000"/>
          </a:bodyPr>
          <a:lstStyle/>
          <a:p>
            <a:pPr marL="457200" indent="-457200">
              <a:buFont typeface="+mj-lt"/>
              <a:buAutoNum type="arabicPeriod"/>
            </a:pPr>
            <a:r>
              <a:rPr lang="en-US" sz="2800"/>
              <a:t>Use a built in heading structure.</a:t>
            </a:r>
            <a:br>
              <a:rPr lang="en-US">
                <a:latin typeface="+mn-ea"/>
                <a:cs typeface="+mn-ea"/>
              </a:rPr>
            </a:br>
            <a:endParaRPr lang="en-US" sz="2800"/>
          </a:p>
          <a:p>
            <a:pPr marL="457200" indent="-457200">
              <a:buFont typeface="+mj-lt"/>
              <a:buAutoNum type="arabicPeriod"/>
            </a:pPr>
            <a:r>
              <a:rPr lang="en-US" sz="2800"/>
              <a:t>Use the built in list tools. </a:t>
            </a:r>
            <a:br>
              <a:rPr lang="en-US">
                <a:latin typeface="+mn-ea"/>
                <a:cs typeface="+mn-ea"/>
              </a:rPr>
            </a:br>
            <a:endParaRPr lang="en-US" sz="2800"/>
          </a:p>
          <a:p>
            <a:pPr marL="457200" indent="-457200">
              <a:buFont typeface="+mj-lt"/>
              <a:buAutoNum type="arabicPeriod"/>
            </a:pPr>
            <a:r>
              <a:rPr lang="en-US" sz="2800"/>
              <a:t>Add links and files using descriptive clickable text and alternative text. </a:t>
            </a:r>
            <a:br>
              <a:rPr lang="en-US">
                <a:latin typeface="+mn-ea"/>
                <a:cs typeface="+mn-ea"/>
              </a:rPr>
            </a:br>
            <a:endParaRPr lang="en-US" sz="2800"/>
          </a:p>
          <a:p>
            <a:pPr marL="457200" indent="-457200">
              <a:buFont typeface="+mj-lt"/>
              <a:buAutoNum type="arabicPeriod"/>
            </a:pPr>
            <a:r>
              <a:rPr lang="en-US" sz="2800"/>
              <a:t>Add descriptive alternative text to images.</a:t>
            </a:r>
            <a:br>
              <a:rPr lang="en-US"/>
            </a:br>
            <a:endParaRPr lang="en-US" sz="2800"/>
          </a:p>
          <a:p>
            <a:pPr marL="457200" indent="-457200">
              <a:buFont typeface="+mj-lt"/>
              <a:buAutoNum type="arabicPeriod"/>
            </a:pPr>
            <a:r>
              <a:rPr lang="en-US" sz="2800"/>
              <a:t>Only use tables for tabular data not display structure.</a:t>
            </a:r>
          </a:p>
          <a:p>
            <a:pPr marL="457200" indent="-457200">
              <a:buFont typeface="+mj-lt"/>
              <a:buAutoNum type="arabicPeriod"/>
            </a:pPr>
            <a:endParaRPr lang="en-US"/>
          </a:p>
        </p:txBody>
      </p:sp>
    </p:spTree>
    <p:extLst>
      <p:ext uri="{BB962C8B-B14F-4D97-AF65-F5344CB8AC3E}">
        <p14:creationId xmlns:p14="http://schemas.microsoft.com/office/powerpoint/2010/main" val="173776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3867-05FE-40DD-AAB2-A9F9FE2501C8}"/>
              </a:ext>
            </a:extLst>
          </p:cNvPr>
          <p:cNvSpPr>
            <a:spLocks noGrp="1"/>
          </p:cNvSpPr>
          <p:nvPr>
            <p:ph type="title"/>
          </p:nvPr>
        </p:nvSpPr>
        <p:spPr/>
        <p:txBody>
          <a:bodyPr/>
          <a:lstStyle/>
          <a:p>
            <a:r>
              <a:rPr lang="en-US"/>
              <a:t>Accessibility Checklist 2/2</a:t>
            </a:r>
          </a:p>
        </p:txBody>
      </p:sp>
      <p:sp>
        <p:nvSpPr>
          <p:cNvPr id="3" name="Content Placeholder 2">
            <a:extLst>
              <a:ext uri="{FF2B5EF4-FFF2-40B4-BE49-F238E27FC236}">
                <a16:creationId xmlns:a16="http://schemas.microsoft.com/office/drawing/2014/main" id="{3ED95959-7DC4-4AE6-AEC5-4D77CAFF5CC1}"/>
              </a:ext>
            </a:extLst>
          </p:cNvPr>
          <p:cNvSpPr>
            <a:spLocks noGrp="1"/>
          </p:cNvSpPr>
          <p:nvPr>
            <p:ph idx="1"/>
          </p:nvPr>
        </p:nvSpPr>
        <p:spPr/>
        <p:txBody>
          <a:bodyPr vert="horz" lIns="0" tIns="0" rIns="0" bIns="0" rtlCol="0" anchor="t">
            <a:normAutofit lnSpcReduction="10000"/>
          </a:bodyPr>
          <a:lstStyle/>
          <a:p>
            <a:pPr marL="457200" indent="-457200">
              <a:buFont typeface="+mj-lt"/>
              <a:buAutoNum type="arabicPeriod" startAt="6"/>
            </a:pPr>
            <a:r>
              <a:rPr lang="en-US" sz="2800"/>
              <a:t>Mark heading rows on tables.</a:t>
            </a:r>
            <a:br>
              <a:rPr lang="en-US">
                <a:latin typeface="+mn-ea"/>
                <a:cs typeface="+mn-ea"/>
              </a:rPr>
            </a:br>
            <a:endParaRPr lang="en-US" sz="2800"/>
          </a:p>
          <a:p>
            <a:pPr marL="457200" indent="-457200">
              <a:buFont typeface="+mj-lt"/>
              <a:buAutoNum type="arabicPeriod" startAt="6"/>
            </a:pPr>
            <a:r>
              <a:rPr lang="en-US" sz="2800"/>
              <a:t>All documents you upload, link or display on your website should accessible.  </a:t>
            </a:r>
            <a:br>
              <a:rPr lang="en-US">
                <a:latin typeface="+mn-ea"/>
                <a:cs typeface="+mn-ea"/>
              </a:rPr>
            </a:br>
            <a:endParaRPr lang="en-US" sz="2800"/>
          </a:p>
          <a:p>
            <a:pPr marL="457200" indent="-457200">
              <a:buFont typeface="+mj-lt"/>
              <a:buAutoNum type="arabicPeriod" startAt="6"/>
            </a:pPr>
            <a:r>
              <a:rPr lang="en-US" sz="2800"/>
              <a:t>Embedded videos must include captioning. </a:t>
            </a:r>
            <a:br>
              <a:rPr lang="en-US">
                <a:latin typeface="+mn-ea"/>
                <a:cs typeface="+mn-ea"/>
              </a:rPr>
            </a:br>
            <a:endParaRPr lang="en-US" sz="2800"/>
          </a:p>
          <a:p>
            <a:pPr marL="457200" indent="-457200">
              <a:buFont typeface="+mj-lt"/>
              <a:buAutoNum type="arabicPeriod" startAt="6"/>
            </a:pPr>
            <a:r>
              <a:rPr lang="en-US" sz="2800"/>
              <a:t>Check reading level of content.</a:t>
            </a:r>
            <a:br>
              <a:rPr lang="en-US">
                <a:latin typeface="+mn-ea"/>
                <a:cs typeface="+mn-ea"/>
              </a:rPr>
            </a:br>
            <a:endParaRPr lang="en-US" sz="2800"/>
          </a:p>
          <a:p>
            <a:pPr marL="457200" indent="-457200">
              <a:buFont typeface="+mj-lt"/>
              <a:buAutoNum type="arabicPeriod" startAt="6"/>
            </a:pPr>
            <a:r>
              <a:rPr lang="en-US" sz="2800"/>
              <a:t>Check for high color contrast. </a:t>
            </a:r>
          </a:p>
          <a:p>
            <a:pPr marL="0" indent="0">
              <a:buNone/>
            </a:pPr>
            <a:endParaRPr lang="en-US"/>
          </a:p>
        </p:txBody>
      </p:sp>
    </p:spTree>
    <p:extLst>
      <p:ext uri="{BB962C8B-B14F-4D97-AF65-F5344CB8AC3E}">
        <p14:creationId xmlns:p14="http://schemas.microsoft.com/office/powerpoint/2010/main" val="313406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F232-D053-47D9-8AB9-FDB92E4A5CED}"/>
              </a:ext>
            </a:extLst>
          </p:cNvPr>
          <p:cNvSpPr>
            <a:spLocks noGrp="1"/>
          </p:cNvSpPr>
          <p:nvPr>
            <p:ph type="title"/>
          </p:nvPr>
        </p:nvSpPr>
        <p:spPr/>
        <p:txBody>
          <a:bodyPr/>
          <a:lstStyle/>
          <a:p>
            <a:r>
              <a:rPr lang="en-US"/>
              <a:t>Accessibility Resources </a:t>
            </a:r>
          </a:p>
        </p:txBody>
      </p:sp>
      <p:sp>
        <p:nvSpPr>
          <p:cNvPr id="3" name="TextBox 2">
            <a:extLst>
              <a:ext uri="{FF2B5EF4-FFF2-40B4-BE49-F238E27FC236}">
                <a16:creationId xmlns:a16="http://schemas.microsoft.com/office/drawing/2014/main" id="{8BB4A4F1-9648-4DA4-B6AD-F1BC6D5ABF7F}"/>
              </a:ext>
            </a:extLst>
          </p:cNvPr>
          <p:cNvSpPr txBox="1"/>
          <p:nvPr/>
        </p:nvSpPr>
        <p:spPr>
          <a:xfrm>
            <a:off x="341806" y="1228725"/>
            <a:ext cx="7765557" cy="554038"/>
          </a:xfrm>
          <a:prstGeom prst="rect">
            <a:avLst/>
          </a:prstGeom>
          <a:noFill/>
        </p:spPr>
        <p:txBody>
          <a:bodyPr rot="0" spcFirstLastPara="0" vertOverflow="overflow" horzOverflow="overflow" vert="horz" wrap="square" lIns="137160" tIns="137160" rIns="137160" bIns="13716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Training Website: </a:t>
            </a:r>
            <a:r>
              <a:rPr lang="en-US">
                <a:hlinkClick r:id="rId3"/>
              </a:rPr>
              <a:t>bit.ly/wcmtraining</a:t>
            </a:r>
            <a:endParaRPr lang="en-US"/>
          </a:p>
        </p:txBody>
      </p:sp>
      <p:pic>
        <p:nvPicPr>
          <p:cNvPr id="4" name="Picture 4" descr="Screenshot of Accessibility Resources Page on Nittanyville Training Website " title="Accessibility Resources Page">
            <a:extLst>
              <a:ext uri="{FF2B5EF4-FFF2-40B4-BE49-F238E27FC236}">
                <a16:creationId xmlns:a16="http://schemas.microsoft.com/office/drawing/2014/main" id="{2C387C17-094B-4BBD-B992-203C32B68590}"/>
              </a:ext>
            </a:extLst>
          </p:cNvPr>
          <p:cNvPicPr>
            <a:picLocks noGrp="1" noChangeAspect="1"/>
          </p:cNvPicPr>
          <p:nvPr>
            <p:ph idx="1"/>
          </p:nvPr>
        </p:nvPicPr>
        <p:blipFill>
          <a:blip r:embed="rId4"/>
          <a:stretch>
            <a:fillRect/>
          </a:stretch>
        </p:blipFill>
        <p:spPr>
          <a:xfrm>
            <a:off x="399868" y="2019300"/>
            <a:ext cx="8534400" cy="4533900"/>
          </a:xfrm>
          <a:prstGeom prst="rect">
            <a:avLst/>
          </a:prstGeom>
        </p:spPr>
      </p:pic>
    </p:spTree>
    <p:extLst>
      <p:ext uri="{BB962C8B-B14F-4D97-AF65-F5344CB8AC3E}">
        <p14:creationId xmlns:p14="http://schemas.microsoft.com/office/powerpoint/2010/main" val="32963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3BB5-8C5D-4FE1-92BF-3905387E85F6}"/>
              </a:ext>
            </a:extLst>
          </p:cNvPr>
          <p:cNvSpPr>
            <a:spLocks noGrp="1"/>
          </p:cNvSpPr>
          <p:nvPr>
            <p:ph type="title"/>
          </p:nvPr>
        </p:nvSpPr>
        <p:spPr/>
        <p:txBody>
          <a:bodyPr/>
          <a:lstStyle/>
          <a:p>
            <a:r>
              <a:rPr lang="en-US" b="1"/>
              <a:t>In today’s workshop our focus was to help you:</a:t>
            </a:r>
            <a:endParaRPr lang="en-US"/>
          </a:p>
        </p:txBody>
      </p:sp>
      <p:sp>
        <p:nvSpPr>
          <p:cNvPr id="3" name="Content Placeholder 2">
            <a:extLst>
              <a:ext uri="{FF2B5EF4-FFF2-40B4-BE49-F238E27FC236}">
                <a16:creationId xmlns:a16="http://schemas.microsoft.com/office/drawing/2014/main" id="{8DC6EFAC-7577-417F-9825-BB11024A5D16}"/>
              </a:ext>
            </a:extLst>
          </p:cNvPr>
          <p:cNvSpPr>
            <a:spLocks noGrp="1"/>
          </p:cNvSpPr>
          <p:nvPr>
            <p:ph idx="1"/>
          </p:nvPr>
        </p:nvSpPr>
        <p:spPr/>
        <p:txBody>
          <a:bodyPr vert="horz" lIns="0" tIns="0" rIns="0" bIns="0" rtlCol="0" anchor="t">
            <a:normAutofit/>
          </a:bodyPr>
          <a:lstStyle/>
          <a:p>
            <a:pPr marL="342900" indent="-342900">
              <a:spcAft>
                <a:spcPts val="1200"/>
              </a:spcAft>
            </a:pPr>
            <a:r>
              <a:rPr lang="en-US"/>
              <a:t>Define accessibility and its importance.</a:t>
            </a:r>
          </a:p>
          <a:p>
            <a:pPr marL="342900" indent="-342900">
              <a:spcAft>
                <a:spcPts val="1200"/>
              </a:spcAft>
            </a:pPr>
            <a:r>
              <a:rPr lang="en-US"/>
              <a:t>Understand common accessibility issues.</a:t>
            </a:r>
          </a:p>
          <a:p>
            <a:pPr marL="342900" indent="-342900">
              <a:spcAft>
                <a:spcPts val="1200"/>
              </a:spcAft>
            </a:pPr>
            <a:r>
              <a:rPr lang="en-US"/>
              <a:t>Format text with headings.</a:t>
            </a:r>
          </a:p>
          <a:p>
            <a:pPr marL="342900" indent="-342900">
              <a:spcAft>
                <a:spcPts val="1200"/>
              </a:spcAft>
            </a:pPr>
            <a:r>
              <a:rPr lang="en-US"/>
              <a:t>Create accessible links and images.</a:t>
            </a:r>
          </a:p>
          <a:p>
            <a:pPr marL="342900" indent="-342900">
              <a:spcAft>
                <a:spcPts val="1200"/>
              </a:spcAft>
            </a:pPr>
            <a:r>
              <a:rPr lang="en-US"/>
              <a:t>Understand how and when to use tables and lists.</a:t>
            </a:r>
          </a:p>
          <a:p>
            <a:pPr marL="342900" indent="-342900">
              <a:spcAft>
                <a:spcPts val="1200"/>
              </a:spcAft>
            </a:pPr>
            <a:r>
              <a:rPr lang="en-US"/>
              <a:t>Understand the principals of accessible documents.</a:t>
            </a:r>
          </a:p>
          <a:p>
            <a:pPr marL="342900" indent="-342900">
              <a:spcAft>
                <a:spcPts val="1200"/>
              </a:spcAft>
            </a:pPr>
            <a:r>
              <a:rPr lang="en-US"/>
              <a:t>Understand the importance and impact of color.</a:t>
            </a:r>
          </a:p>
          <a:p>
            <a:pPr marL="342900" indent="-342900">
              <a:spcAft>
                <a:spcPts val="1200"/>
              </a:spcAft>
            </a:pPr>
            <a:r>
              <a:rPr lang="en-US"/>
              <a:t>Understand the different video caption types.</a:t>
            </a:r>
          </a:p>
          <a:p>
            <a:pPr marL="342900" indent="-342900">
              <a:spcAft>
                <a:spcPts val="1200"/>
              </a:spcAft>
            </a:pPr>
            <a:r>
              <a:rPr lang="en-US"/>
              <a:t>Find helpful materials for compliance and accessibility errors.</a:t>
            </a:r>
          </a:p>
        </p:txBody>
      </p:sp>
    </p:spTree>
    <p:extLst>
      <p:ext uri="{BB962C8B-B14F-4D97-AF65-F5344CB8AC3E}">
        <p14:creationId xmlns:p14="http://schemas.microsoft.com/office/powerpoint/2010/main" val="65346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7AA1-85E1-4F61-9900-D64383BCCAE2}"/>
              </a:ext>
            </a:extLst>
          </p:cNvPr>
          <p:cNvSpPr>
            <a:spLocks noGrp="1"/>
          </p:cNvSpPr>
          <p:nvPr>
            <p:ph type="title"/>
          </p:nvPr>
        </p:nvSpPr>
        <p:spPr/>
        <p:txBody>
          <a:bodyPr/>
          <a:lstStyle/>
          <a:p>
            <a:r>
              <a:rPr lang="en-US"/>
              <a:t>Websites Used During The Training</a:t>
            </a:r>
          </a:p>
        </p:txBody>
      </p:sp>
      <p:sp>
        <p:nvSpPr>
          <p:cNvPr id="3" name="Content Placeholder 2">
            <a:extLst>
              <a:ext uri="{FF2B5EF4-FFF2-40B4-BE49-F238E27FC236}">
                <a16:creationId xmlns:a16="http://schemas.microsoft.com/office/drawing/2014/main" id="{8406374C-5E8C-478B-8D88-96BDAE9D55FF}"/>
              </a:ext>
            </a:extLst>
          </p:cNvPr>
          <p:cNvSpPr>
            <a:spLocks noGrp="1"/>
          </p:cNvSpPr>
          <p:nvPr>
            <p:ph idx="1"/>
          </p:nvPr>
        </p:nvSpPr>
        <p:spPr/>
        <p:txBody>
          <a:bodyPr/>
          <a:lstStyle/>
          <a:p>
            <a:r>
              <a:rPr lang="en-US" sz="3600" dirty="0"/>
              <a:t>Your Website</a:t>
            </a:r>
          </a:p>
          <a:p>
            <a:pPr lvl="1"/>
            <a:r>
              <a:rPr lang="en-US" sz="3600" dirty="0"/>
              <a:t>Sign In</a:t>
            </a:r>
          </a:p>
          <a:p>
            <a:pPr lvl="1"/>
            <a:r>
              <a:rPr lang="en-US" sz="3600" dirty="0"/>
              <a:t>Open Up Site Manager</a:t>
            </a:r>
          </a:p>
          <a:p>
            <a:pPr lvl="1"/>
            <a:r>
              <a:rPr lang="en-US" sz="3600" dirty="0"/>
              <a:t>Find a Section Workspace to Work In</a:t>
            </a:r>
          </a:p>
        </p:txBody>
      </p:sp>
    </p:spTree>
    <p:extLst>
      <p:ext uri="{BB962C8B-B14F-4D97-AF65-F5344CB8AC3E}">
        <p14:creationId xmlns:p14="http://schemas.microsoft.com/office/powerpoint/2010/main" val="379488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BFE23-64D3-4B37-AFF0-2F0F546D6882}"/>
              </a:ext>
            </a:extLst>
          </p:cNvPr>
          <p:cNvSpPr>
            <a:spLocks noGrp="1"/>
          </p:cNvSpPr>
          <p:nvPr>
            <p:ph type="title"/>
          </p:nvPr>
        </p:nvSpPr>
        <p:spPr/>
        <p:txBody>
          <a:bodyPr/>
          <a:lstStyle/>
          <a:p>
            <a:r>
              <a:rPr lang="en-US"/>
              <a:t>What is Accessibility?</a:t>
            </a:r>
          </a:p>
        </p:txBody>
      </p:sp>
      <p:sp>
        <p:nvSpPr>
          <p:cNvPr id="3" name="Content Placeholder 2">
            <a:extLst>
              <a:ext uri="{FF2B5EF4-FFF2-40B4-BE49-F238E27FC236}">
                <a16:creationId xmlns:a16="http://schemas.microsoft.com/office/drawing/2014/main" id="{7733F667-AD8F-49C5-982D-C83FAD92A698}"/>
              </a:ext>
            </a:extLst>
          </p:cNvPr>
          <p:cNvSpPr>
            <a:spLocks noGrp="1"/>
          </p:cNvSpPr>
          <p:nvPr>
            <p:ph idx="1"/>
          </p:nvPr>
        </p:nvSpPr>
        <p:spPr/>
        <p:txBody>
          <a:bodyPr vert="horz" lIns="0" tIns="0" rIns="0" bIns="0" rtlCol="0" anchor="t">
            <a:normAutofit/>
          </a:bodyPr>
          <a:lstStyle/>
          <a:p>
            <a:r>
              <a:rPr lang="en-US" sz="2400"/>
              <a:t>Accessibility is a word to describe whether or not something can be accessed by people with all abilities and disabilities. </a:t>
            </a:r>
          </a:p>
          <a:p>
            <a:r>
              <a:rPr lang="en-US" sz="2400"/>
              <a:t>The goal of accessibility is creating equal access for all.</a:t>
            </a:r>
          </a:p>
        </p:txBody>
      </p:sp>
    </p:spTree>
    <p:extLst>
      <p:ext uri="{BB962C8B-B14F-4D97-AF65-F5344CB8AC3E}">
        <p14:creationId xmlns:p14="http://schemas.microsoft.com/office/powerpoint/2010/main" val="5540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2096-5B92-43FD-9DBB-43B17C5A5492}"/>
              </a:ext>
            </a:extLst>
          </p:cNvPr>
          <p:cNvSpPr>
            <a:spLocks noGrp="1"/>
          </p:cNvSpPr>
          <p:nvPr>
            <p:ph type="title"/>
          </p:nvPr>
        </p:nvSpPr>
        <p:spPr/>
        <p:txBody>
          <a:bodyPr/>
          <a:lstStyle/>
          <a:p>
            <a:r>
              <a:rPr lang="en-US"/>
              <a:t>Examples of Accessibility</a:t>
            </a:r>
          </a:p>
        </p:txBody>
      </p:sp>
      <p:sp>
        <p:nvSpPr>
          <p:cNvPr id="3" name="Content Placeholder 2">
            <a:extLst>
              <a:ext uri="{FF2B5EF4-FFF2-40B4-BE49-F238E27FC236}">
                <a16:creationId xmlns:a16="http://schemas.microsoft.com/office/drawing/2014/main" id="{BB88963A-66AE-4E4C-B589-2EBC47F67556}"/>
              </a:ext>
            </a:extLst>
          </p:cNvPr>
          <p:cNvSpPr>
            <a:spLocks noGrp="1"/>
          </p:cNvSpPr>
          <p:nvPr>
            <p:ph idx="1"/>
          </p:nvPr>
        </p:nvSpPr>
        <p:spPr/>
        <p:txBody>
          <a:bodyPr vert="horz" lIns="0" tIns="0" rIns="0" bIns="0" rtlCol="0" anchor="t">
            <a:normAutofit/>
          </a:bodyPr>
          <a:lstStyle/>
          <a:p>
            <a:r>
              <a:rPr lang="en-US"/>
              <a:t>Ramps to building entrances.</a:t>
            </a:r>
          </a:p>
          <a:p>
            <a:r>
              <a:rPr lang="en-US"/>
              <a:t>Sign language interpreters.</a:t>
            </a:r>
          </a:p>
          <a:p>
            <a:r>
              <a:rPr lang="en-US"/>
              <a:t>Captioning on television shows</a:t>
            </a:r>
          </a:p>
          <a:p>
            <a:r>
              <a:rPr lang="en-US"/>
              <a:t>Black and white text on websites.</a:t>
            </a:r>
          </a:p>
          <a:p>
            <a:r>
              <a:rPr lang="en-US"/>
              <a:t>Testing accommodations for students.</a:t>
            </a:r>
          </a:p>
        </p:txBody>
      </p:sp>
    </p:spTree>
    <p:extLst>
      <p:ext uri="{BB962C8B-B14F-4D97-AF65-F5344CB8AC3E}">
        <p14:creationId xmlns:p14="http://schemas.microsoft.com/office/powerpoint/2010/main" val="190077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F570-3750-4767-8B65-2FD974A17179}"/>
              </a:ext>
            </a:extLst>
          </p:cNvPr>
          <p:cNvSpPr>
            <a:spLocks noGrp="1"/>
          </p:cNvSpPr>
          <p:nvPr>
            <p:ph type="title"/>
          </p:nvPr>
        </p:nvSpPr>
        <p:spPr/>
        <p:txBody>
          <a:bodyPr/>
          <a:lstStyle/>
          <a:p>
            <a:r>
              <a:rPr lang="en-US"/>
              <a:t>Accessibility on the Web</a:t>
            </a:r>
          </a:p>
        </p:txBody>
      </p:sp>
      <p:sp>
        <p:nvSpPr>
          <p:cNvPr id="3" name="Content Placeholder 2">
            <a:extLst>
              <a:ext uri="{FF2B5EF4-FFF2-40B4-BE49-F238E27FC236}">
                <a16:creationId xmlns:a16="http://schemas.microsoft.com/office/drawing/2014/main" id="{5DFFEDAB-18A1-4054-804E-329F7A281DFA}"/>
              </a:ext>
            </a:extLst>
          </p:cNvPr>
          <p:cNvSpPr>
            <a:spLocks noGrp="1"/>
          </p:cNvSpPr>
          <p:nvPr>
            <p:ph idx="1"/>
          </p:nvPr>
        </p:nvSpPr>
        <p:spPr/>
        <p:txBody>
          <a:bodyPr vert="horz" lIns="0" tIns="0" rIns="0" bIns="0" rtlCol="0" anchor="t">
            <a:normAutofit/>
          </a:bodyPr>
          <a:lstStyle/>
          <a:p>
            <a:r>
              <a:rPr lang="en-US"/>
              <a:t>Web accessibility refers to the inclusive practice of removing barriers that prevent interaction with, or access to, websites by people with disabilities.</a:t>
            </a:r>
          </a:p>
          <a:p>
            <a:r>
              <a:rPr lang="en-US"/>
              <a:t>When sites are correctly designed, developed and edited, all users have equal access to information and functionality.</a:t>
            </a:r>
          </a:p>
        </p:txBody>
      </p:sp>
    </p:spTree>
    <p:extLst>
      <p:ext uri="{BB962C8B-B14F-4D97-AF65-F5344CB8AC3E}">
        <p14:creationId xmlns:p14="http://schemas.microsoft.com/office/powerpoint/2010/main" val="369198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6351-27C1-4BA5-9489-F61A73596AFE}"/>
              </a:ext>
            </a:extLst>
          </p:cNvPr>
          <p:cNvSpPr>
            <a:spLocks noGrp="1"/>
          </p:cNvSpPr>
          <p:nvPr>
            <p:ph type="title"/>
          </p:nvPr>
        </p:nvSpPr>
        <p:spPr/>
        <p:txBody>
          <a:bodyPr/>
          <a:lstStyle/>
          <a:p>
            <a:r>
              <a:rPr lang="en-US"/>
              <a:t>Accessibility Standards</a:t>
            </a:r>
          </a:p>
        </p:txBody>
      </p:sp>
      <p:sp>
        <p:nvSpPr>
          <p:cNvPr id="3" name="Content Placeholder 2">
            <a:extLst>
              <a:ext uri="{FF2B5EF4-FFF2-40B4-BE49-F238E27FC236}">
                <a16:creationId xmlns:a16="http://schemas.microsoft.com/office/drawing/2014/main" id="{EFCD9923-7754-4C67-970E-39DC59976F29}"/>
              </a:ext>
            </a:extLst>
          </p:cNvPr>
          <p:cNvSpPr>
            <a:spLocks noGrp="1"/>
          </p:cNvSpPr>
          <p:nvPr>
            <p:ph idx="1"/>
          </p:nvPr>
        </p:nvSpPr>
        <p:spPr/>
        <p:txBody>
          <a:bodyPr vert="horz" lIns="0" tIns="0" rIns="0" bIns="0" rtlCol="0" anchor="t">
            <a:normAutofit/>
          </a:bodyPr>
          <a:lstStyle/>
          <a:p>
            <a:r>
              <a:rPr lang="en-US" dirty="0"/>
              <a:t>Authored and implemented by the U.S. Office of Civil Rights.</a:t>
            </a:r>
          </a:p>
          <a:p>
            <a:r>
              <a:rPr lang="en-US" dirty="0"/>
              <a:t>Evaluated using international standards known as Web Content Accessibility Guidelines (WCAG).</a:t>
            </a:r>
          </a:p>
        </p:txBody>
      </p:sp>
    </p:spTree>
    <p:extLst>
      <p:ext uri="{BB962C8B-B14F-4D97-AF65-F5344CB8AC3E}">
        <p14:creationId xmlns:p14="http://schemas.microsoft.com/office/powerpoint/2010/main" val="252394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0434B-F3FE-4408-8183-B12E1F5BF7DA}"/>
              </a:ext>
            </a:extLst>
          </p:cNvPr>
          <p:cNvSpPr>
            <a:spLocks noGrp="1"/>
          </p:cNvSpPr>
          <p:nvPr>
            <p:ph type="title"/>
          </p:nvPr>
        </p:nvSpPr>
        <p:spPr/>
        <p:txBody>
          <a:bodyPr/>
          <a:lstStyle/>
          <a:p>
            <a:r>
              <a:rPr lang="en-US"/>
              <a:t>Blackboard &amp; Accessibility</a:t>
            </a:r>
          </a:p>
        </p:txBody>
      </p:sp>
      <p:sp>
        <p:nvSpPr>
          <p:cNvPr id="3" name="Content Placeholder 2">
            <a:extLst>
              <a:ext uri="{FF2B5EF4-FFF2-40B4-BE49-F238E27FC236}">
                <a16:creationId xmlns:a16="http://schemas.microsoft.com/office/drawing/2014/main" id="{BC09F907-BBAE-4BA3-956C-B504B8A153C6}"/>
              </a:ext>
            </a:extLst>
          </p:cNvPr>
          <p:cNvSpPr>
            <a:spLocks noGrp="1"/>
          </p:cNvSpPr>
          <p:nvPr>
            <p:ph idx="1"/>
          </p:nvPr>
        </p:nvSpPr>
        <p:spPr/>
        <p:txBody>
          <a:bodyPr/>
          <a:lstStyle/>
          <a:p>
            <a:pPr marL="0" indent="0">
              <a:buNone/>
            </a:pPr>
            <a:r>
              <a:rPr lang="en-US"/>
              <a:t>Blackboard’s accessibility program is built on the following core beliefs:</a:t>
            </a:r>
          </a:p>
          <a:p>
            <a:r>
              <a:rPr lang="en-US">
                <a:ea typeface="Georgia" charset="0"/>
                <a:cs typeface="Georgia" charset="0"/>
              </a:rPr>
              <a:t>Accessibility is an imperative, not an afterthought.</a:t>
            </a:r>
          </a:p>
          <a:p>
            <a:r>
              <a:rPr lang="en-US">
                <a:ea typeface="Georgia" charset="0"/>
                <a:cs typeface="Georgia" charset="0"/>
              </a:rPr>
              <a:t>Understand, empathize, and act.</a:t>
            </a:r>
          </a:p>
          <a:p>
            <a:r>
              <a:rPr lang="en-US">
                <a:ea typeface="Georgia" charset="0"/>
                <a:cs typeface="Georgia" charset="0"/>
              </a:rPr>
              <a:t>Deliver the promise of educational technology.</a:t>
            </a:r>
          </a:p>
          <a:p>
            <a:pPr marL="0" indent="0">
              <a:buNone/>
            </a:pPr>
            <a:endParaRPr lang="en-US"/>
          </a:p>
        </p:txBody>
      </p:sp>
    </p:spTree>
    <p:extLst>
      <p:ext uri="{BB962C8B-B14F-4D97-AF65-F5344CB8AC3E}">
        <p14:creationId xmlns:p14="http://schemas.microsoft.com/office/powerpoint/2010/main" val="31391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b 4-3 light v1.0">
  <a:themeElements>
    <a:clrScheme name="Blackboard">
      <a:dk1>
        <a:srgbClr val="191B23"/>
      </a:dk1>
      <a:lt1>
        <a:sysClr val="window" lastClr="FFFFFF"/>
      </a:lt1>
      <a:dk2>
        <a:srgbClr val="191B23"/>
      </a:dk2>
      <a:lt2>
        <a:srgbClr val="E2E2E2"/>
      </a:lt2>
      <a:accent1>
        <a:srgbClr val="3398CC"/>
      </a:accent1>
      <a:accent2>
        <a:srgbClr val="00CC90"/>
      </a:accent2>
      <a:accent3>
        <a:srgbClr val="FFCD00"/>
      </a:accent3>
      <a:accent4>
        <a:srgbClr val="FF7F41"/>
      </a:accent4>
      <a:accent5>
        <a:srgbClr val="FF0066"/>
      </a:accent5>
      <a:accent6>
        <a:srgbClr val="C800A1"/>
      </a:accent6>
      <a:hlink>
        <a:srgbClr val="3398CC"/>
      </a:hlink>
      <a:folHlink>
        <a:srgbClr val="E2E2E2"/>
      </a:folHlink>
    </a:clrScheme>
    <a:fontScheme name="Blackboard PP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cap="sq">
          <a:noFill/>
          <a:miter lim="800000"/>
        </a:ln>
        <a:effectLst/>
      </a:spPr>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defPPr algn="ctr">
          <a:defRPr dirty="0" smtClean="0">
            <a:solidFill>
              <a:schemeClr val="bg1"/>
            </a:solidFill>
            <a:latin typeface="+mj-lt"/>
          </a:defRPr>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137160" tIns="137160" rIns="137160" bIns="137160" rtlCol="0">
        <a:no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727</TotalTime>
  <Words>1632</Words>
  <Application>Microsoft Macintosh PowerPoint</Application>
  <PresentationFormat>On-screen Show (4:3)</PresentationFormat>
  <Paragraphs>260</Paragraphs>
  <Slides>39</Slides>
  <Notes>12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Courier New</vt:lpstr>
      <vt:lpstr>Georgia</vt:lpstr>
      <vt:lpstr>Open Sans Light</vt:lpstr>
      <vt:lpstr>Wingdings</vt:lpstr>
      <vt:lpstr>Bb 4-3 light v1.0</vt:lpstr>
      <vt:lpstr>Web Community Manager Accessibility Online Training</vt:lpstr>
      <vt:lpstr>Disclaimer</vt:lpstr>
      <vt:lpstr>Learning Outcomes</vt:lpstr>
      <vt:lpstr>Websites Used During The Training</vt:lpstr>
      <vt:lpstr>What is Accessibility?</vt:lpstr>
      <vt:lpstr>Examples of Accessibility</vt:lpstr>
      <vt:lpstr>Accessibility on the Web</vt:lpstr>
      <vt:lpstr>Accessibility Standards</vt:lpstr>
      <vt:lpstr>Blackboard &amp; Accessibility</vt:lpstr>
      <vt:lpstr>Screen Reader Activity Part 1:  Content Created without Accessibility in Mind </vt:lpstr>
      <vt:lpstr>Screen Reader Activity Part 2:  Content Created with Accessibility in Mind  </vt:lpstr>
      <vt:lpstr>Diverse Accessibility Challenges</vt:lpstr>
      <vt:lpstr>Common Accessibility Issues:</vt:lpstr>
      <vt:lpstr>Activity: Build A New Page</vt:lpstr>
      <vt:lpstr>Activity: Add Apps to Page</vt:lpstr>
      <vt:lpstr>Activity: Content App: Paste As Plain Text</vt:lpstr>
      <vt:lpstr>Remove Old Formatting from Text</vt:lpstr>
      <vt:lpstr>Headings</vt:lpstr>
      <vt:lpstr>Activity: Content App: Format Text with Headings</vt:lpstr>
      <vt:lpstr>Additional Text Formatting For Emphasis (Body Text)</vt:lpstr>
      <vt:lpstr>Activity: Content App: Other Formatting</vt:lpstr>
      <vt:lpstr>Links</vt:lpstr>
      <vt:lpstr>Activity: Content App: Link Formatting</vt:lpstr>
      <vt:lpstr>Files</vt:lpstr>
      <vt:lpstr>Alternative Text with Images</vt:lpstr>
      <vt:lpstr>Examples of Alt. Text</vt:lpstr>
      <vt:lpstr>Activity: Content App: Image Formatting</vt:lpstr>
      <vt:lpstr>Image App</vt:lpstr>
      <vt:lpstr>Site Shortcuts App</vt:lpstr>
      <vt:lpstr>Tables</vt:lpstr>
      <vt:lpstr>F0rmatting Accessible Documents</vt:lpstr>
      <vt:lpstr>Building Accessible PDFs</vt:lpstr>
      <vt:lpstr>Principles of PowerPoint Accessibility</vt:lpstr>
      <vt:lpstr>Color Contrast</vt:lpstr>
      <vt:lpstr>Captioning Videos</vt:lpstr>
      <vt:lpstr>Accessibility Checklist 1/2</vt:lpstr>
      <vt:lpstr>Accessibility Checklist 2/2</vt:lpstr>
      <vt:lpstr>Accessibility Resources </vt:lpstr>
      <vt:lpstr>In today’s workshop our focus was to help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Community Manager Accessibility Online Training</dc:title>
  <cp:lastModifiedBy>Hannah Kloscak</cp:lastModifiedBy>
  <cp:revision>19</cp:revision>
  <dcterms:modified xsi:type="dcterms:W3CDTF">2018-10-23T19:05:40Z</dcterms:modified>
</cp:coreProperties>
</file>